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71" r:id="rId6"/>
    <p:sldId id="283" r:id="rId7"/>
    <p:sldId id="259" r:id="rId8"/>
    <p:sldId id="263" r:id="rId9"/>
    <p:sldId id="265" r:id="rId10"/>
    <p:sldId id="266" r:id="rId11"/>
    <p:sldId id="267" r:id="rId12"/>
    <p:sldId id="268" r:id="rId13"/>
    <p:sldId id="269" r:id="rId14"/>
    <p:sldId id="272" r:id="rId15"/>
    <p:sldId id="273" r:id="rId16"/>
    <p:sldId id="274" r:id="rId17"/>
    <p:sldId id="275" r:id="rId18"/>
    <p:sldId id="276" r:id="rId19"/>
    <p:sldId id="302" r:id="rId20"/>
    <p:sldId id="279" r:id="rId21"/>
    <p:sldId id="280" r:id="rId22"/>
    <p:sldId id="281" r:id="rId23"/>
    <p:sldId id="282" r:id="rId24"/>
    <p:sldId id="260" r:id="rId25"/>
  </p:sldIdLst>
  <p:sldSz cx="35999420" cy="16199485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BE01A7-1A99-4BB2-9A05-AD5F31170C35}" type="doc">
      <dgm:prSet loTypeId="process" loCatId="process" qsTypeId="urn:microsoft.com/office/officeart/2005/8/quickstyle/simple1#2" qsCatId="simple" csTypeId="urn:microsoft.com/office/officeart/2005/8/colors/accent1_2#2" csCatId="accent1" phldr="1"/>
      <dgm:spPr/>
    </dgm:pt>
    <dgm:pt modelId="{17B88C3C-C2A9-4408-ADE5-C0DFCCA3121F}">
      <dgm:prSet phldrT="[文本]" phldr="0" custT="1"/>
      <dgm:spPr>
        <a:solidFill>
          <a:schemeClr val="accent2">
            <a:lumMod val="75000"/>
          </a:schemeClr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b="1" dirty="0">
              <a:latin typeface="微软雅黑" panose="020B0503020204020204" charset="-122"/>
              <a:ea typeface="微软雅黑" panose="020B0503020204020204" charset="-122"/>
            </a:rPr>
            <a:t>发起交易</a:t>
          </a:r>
          <a:r>
            <a:rPr sz="4800"/>
            <a:t/>
          </a:r>
          <a:endParaRPr sz="4800"/>
        </a:p>
      </dgm:t>
    </dgm:pt>
    <dgm:pt modelId="{5ECB0BCA-6016-4556-8DD0-462B50005FD3}" cxnId="{37669771-C7E4-416D-A016-31C81C8D9858}" type="par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67ABF250-90E0-411E-9DC6-6634C7BC3683}" cxnId="{37669771-C7E4-416D-A016-31C81C8D9858}" type="sib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CF541B97-97A8-4419-A749-A27822BF0B7F}">
      <dgm:prSet phldrT="[文本]" phldr="0" custT="1"/>
      <dgm:spPr>
        <a:solidFill>
          <a:schemeClr val="accent2">
            <a:lumMod val="75000"/>
          </a:schemeClr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b="1" dirty="0">
              <a:latin typeface="微软雅黑" panose="020B0503020204020204" charset="-122"/>
              <a:ea typeface="微软雅黑" panose="020B0503020204020204" charset="-122"/>
            </a:rPr>
            <a:t>传播交易</a:t>
          </a:r>
          <a:r>
            <a:rPr sz="4800"/>
            <a:t/>
          </a:r>
          <a:endParaRPr sz="4800"/>
        </a:p>
      </dgm:t>
    </dgm:pt>
    <dgm:pt modelId="{BE548923-511F-4AAB-B07F-A7EC7D1E88F8}" cxnId="{1D1FD133-4486-416B-A8C4-687C775841F6}" type="par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36F951C1-5A27-4D4E-8920-18AEA1260FB7}" cxnId="{1D1FD133-4486-416B-A8C4-687C775841F6}" type="sib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87A3BBFF-5574-48FA-B0E6-E4DF566BC66E}">
      <dgm:prSet phldrT="[文本]" phldr="0" custT="1"/>
      <dgm:spPr>
        <a:solidFill>
          <a:schemeClr val="accent2">
            <a:lumMod val="75000"/>
          </a:schemeClr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b="1" dirty="0">
              <a:latin typeface="微软雅黑" panose="020B0503020204020204" charset="-122"/>
              <a:ea typeface="微软雅黑" panose="020B0503020204020204" charset="-122"/>
            </a:rPr>
            <a:t>验证交易</a:t>
          </a:r>
          <a:r>
            <a:rPr sz="4800"/>
            <a:t/>
          </a:r>
          <a:endParaRPr sz="4800"/>
        </a:p>
      </dgm:t>
    </dgm:pt>
    <dgm:pt modelId="{2467B577-9224-4208-BEFD-73A7F14A7F7C}" cxnId="{04D64F48-FA83-43D4-8C51-8E868AC7D781}" type="par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0F0ACD91-1D88-4AF1-B282-4CBF532B5A51}" cxnId="{04D64F48-FA83-43D4-8C51-8E868AC7D781}" type="sib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484DA95A-F0A7-403A-9A1A-1023A2B7FC2C}">
      <dgm:prSet phldr="0" custT="1"/>
      <dgm:spPr>
        <a:solidFill>
          <a:schemeClr val="accent2">
            <a:lumMod val="75000"/>
          </a:schemeClr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b="1" dirty="0">
              <a:latin typeface="微软雅黑" panose="020B0503020204020204" charset="-122"/>
              <a:ea typeface="微软雅黑" panose="020B0503020204020204" charset="-122"/>
            </a:rPr>
            <a:t>添加区块</a:t>
          </a:r>
          <a:r>
            <a:rPr sz="4800"/>
            <a:t/>
          </a:r>
          <a:endParaRPr sz="4800"/>
        </a:p>
      </dgm:t>
    </dgm:pt>
    <dgm:pt modelId="{07ABFB4F-740E-4DA2-A983-41B05100A52E}" cxnId="{466C944B-F6CA-4EC1-8F04-2B00009F3009}" type="par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09C84296-161B-43DE-965F-34CE3914CDC3}" cxnId="{466C944B-F6CA-4EC1-8F04-2B00009F3009}" type="sib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735EF4A6-343B-4597-AD44-0FBF8423137C}" type="pres">
      <dgm:prSet presAssocID="{F7BE01A7-1A99-4BB2-9A05-AD5F31170C35}" presName="Name0" presStyleCnt="0">
        <dgm:presLayoutVars>
          <dgm:dir/>
          <dgm:animLvl val="lvl"/>
          <dgm:resizeHandles val="exact"/>
        </dgm:presLayoutVars>
      </dgm:prSet>
      <dgm:spPr/>
    </dgm:pt>
    <dgm:pt modelId="{66B7F138-4CE6-4C6A-941D-7B71749A0BEB}" type="pres">
      <dgm:prSet presAssocID="{17B88C3C-C2A9-4408-ADE5-C0DFCCA3121F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F424BFEC-936D-41A1-B433-4B987D053091}" type="pres">
      <dgm:prSet presAssocID="{67ABF250-90E0-411E-9DC6-6634C7BC3683}" presName="parTxOnlySpace" presStyleCnt="0"/>
      <dgm:spPr/>
    </dgm:pt>
    <dgm:pt modelId="{84982770-8BA5-4761-9574-1047CB4FCF19}" type="pres">
      <dgm:prSet presAssocID="{CF541B97-97A8-4419-A749-A27822BF0B7F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DA0948BA-70A9-4CEB-AB05-8195C601D532}" type="pres">
      <dgm:prSet presAssocID="{36F951C1-5A27-4D4E-8920-18AEA1260FB7}" presName="parTxOnlySpace" presStyleCnt="0"/>
      <dgm:spPr/>
    </dgm:pt>
    <dgm:pt modelId="{CE6C3138-A41E-4B96-B26E-F09B404DAAF6}" type="pres">
      <dgm:prSet presAssocID="{87A3BBFF-5574-48FA-B0E6-E4DF566BC66E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DEF69F5A-6C63-4B7D-8182-3A007A9CEB4B}" type="pres">
      <dgm:prSet presAssocID="{0F0ACD91-1D88-4AF1-B282-4CBF532B5A51}" presName="parTxOnlySpace" presStyleCnt="0"/>
      <dgm:spPr/>
    </dgm:pt>
    <dgm:pt modelId="{CB83D2D4-3C02-4EC9-BF5D-B358FA96A208}" type="pres">
      <dgm:prSet presAssocID="{484DA95A-F0A7-403A-9A1A-1023A2B7FC2C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37669771-C7E4-416D-A016-31C81C8D9858}" srcId="{F7BE01A7-1A99-4BB2-9A05-AD5F31170C35}" destId="{17B88C3C-C2A9-4408-ADE5-C0DFCCA3121F}" srcOrd="0" destOrd="0" parTransId="{5ECB0BCA-6016-4556-8DD0-462B50005FD3}" sibTransId="{67ABF250-90E0-411E-9DC6-6634C7BC3683}"/>
    <dgm:cxn modelId="{1D1FD133-4486-416B-A8C4-687C775841F6}" srcId="{F7BE01A7-1A99-4BB2-9A05-AD5F31170C35}" destId="{CF541B97-97A8-4419-A749-A27822BF0B7F}" srcOrd="1" destOrd="0" parTransId="{BE548923-511F-4AAB-B07F-A7EC7D1E88F8}" sibTransId="{36F951C1-5A27-4D4E-8920-18AEA1260FB7}"/>
    <dgm:cxn modelId="{04D64F48-FA83-43D4-8C51-8E868AC7D781}" srcId="{F7BE01A7-1A99-4BB2-9A05-AD5F31170C35}" destId="{87A3BBFF-5574-48FA-B0E6-E4DF566BC66E}" srcOrd="2" destOrd="0" parTransId="{2467B577-9224-4208-BEFD-73A7F14A7F7C}" sibTransId="{0F0ACD91-1D88-4AF1-B282-4CBF532B5A51}"/>
    <dgm:cxn modelId="{466C944B-F6CA-4EC1-8F04-2B00009F3009}" srcId="{F7BE01A7-1A99-4BB2-9A05-AD5F31170C35}" destId="{484DA95A-F0A7-403A-9A1A-1023A2B7FC2C}" srcOrd="3" destOrd="0" parTransId="{07ABFB4F-740E-4DA2-A983-41B05100A52E}" sibTransId="{09C84296-161B-43DE-965F-34CE3914CDC3}"/>
    <dgm:cxn modelId="{752D218C-66F9-4A46-97B7-E13E7B3B34BA}" type="presOf" srcId="{F7BE01A7-1A99-4BB2-9A05-AD5F31170C35}" destId="{735EF4A6-343B-4597-AD44-0FBF8423137C}" srcOrd="0" destOrd="0" presId="urn:microsoft.com/office/officeart/2005/8/layout/chevron1"/>
    <dgm:cxn modelId="{0B65FB72-6CB1-45E5-94B7-B75722E1023E}" type="presParOf" srcId="{735EF4A6-343B-4597-AD44-0FBF8423137C}" destId="{66B7F138-4CE6-4C6A-941D-7B71749A0BEB}" srcOrd="0" destOrd="0" presId="urn:microsoft.com/office/officeart/2005/8/layout/chevron1"/>
    <dgm:cxn modelId="{D501F5B3-6240-45C0-9E5C-F2C39E5ABCA7}" type="presOf" srcId="{17B88C3C-C2A9-4408-ADE5-C0DFCCA3121F}" destId="{66B7F138-4CE6-4C6A-941D-7B71749A0BEB}" srcOrd="0" destOrd="0" presId="urn:microsoft.com/office/officeart/2005/8/layout/chevron1"/>
    <dgm:cxn modelId="{4587A04E-06F3-46A5-B971-4020CDCD5150}" type="presParOf" srcId="{735EF4A6-343B-4597-AD44-0FBF8423137C}" destId="{F424BFEC-936D-41A1-B433-4B987D053091}" srcOrd="1" destOrd="0" presId="urn:microsoft.com/office/officeart/2005/8/layout/chevron1"/>
    <dgm:cxn modelId="{9CDA8886-C744-48F2-AEF0-FA93876E74D3}" type="presParOf" srcId="{735EF4A6-343B-4597-AD44-0FBF8423137C}" destId="{84982770-8BA5-4761-9574-1047CB4FCF19}" srcOrd="2" destOrd="0" presId="urn:microsoft.com/office/officeart/2005/8/layout/chevron1"/>
    <dgm:cxn modelId="{31E5DE18-E01B-47D8-8241-DF4CEFF5AC3D}" type="presOf" srcId="{CF541B97-97A8-4419-A749-A27822BF0B7F}" destId="{84982770-8BA5-4761-9574-1047CB4FCF19}" srcOrd="0" destOrd="0" presId="urn:microsoft.com/office/officeart/2005/8/layout/chevron1"/>
    <dgm:cxn modelId="{6DC9D8BC-F8C5-4EBA-8216-08B87C2A5414}" type="presParOf" srcId="{735EF4A6-343B-4597-AD44-0FBF8423137C}" destId="{DA0948BA-70A9-4CEB-AB05-8195C601D532}" srcOrd="3" destOrd="0" presId="urn:microsoft.com/office/officeart/2005/8/layout/chevron1"/>
    <dgm:cxn modelId="{75CE11AC-44D4-4AA1-A58D-755A5FDD65E8}" type="presParOf" srcId="{735EF4A6-343B-4597-AD44-0FBF8423137C}" destId="{CE6C3138-A41E-4B96-B26E-F09B404DAAF6}" srcOrd="4" destOrd="0" presId="urn:microsoft.com/office/officeart/2005/8/layout/chevron1"/>
    <dgm:cxn modelId="{6FC6389E-FE1E-4AD4-83FA-2EFB921A4EB2}" type="presOf" srcId="{87A3BBFF-5574-48FA-B0E6-E4DF566BC66E}" destId="{CE6C3138-A41E-4B96-B26E-F09B404DAAF6}" srcOrd="0" destOrd="0" presId="urn:microsoft.com/office/officeart/2005/8/layout/chevron1"/>
    <dgm:cxn modelId="{CE057898-38CD-44DD-825F-B190F90EF1D9}" type="presParOf" srcId="{735EF4A6-343B-4597-AD44-0FBF8423137C}" destId="{DEF69F5A-6C63-4B7D-8182-3A007A9CEB4B}" srcOrd="5" destOrd="0" presId="urn:microsoft.com/office/officeart/2005/8/layout/chevron1"/>
    <dgm:cxn modelId="{5B975772-4C06-4630-94DE-A5FC85FDEA19}" type="presParOf" srcId="{735EF4A6-343B-4597-AD44-0FBF8423137C}" destId="{CB83D2D4-3C02-4EC9-BF5D-B358FA96A208}" srcOrd="6" destOrd="0" presId="urn:microsoft.com/office/officeart/2005/8/layout/chevron1"/>
    <dgm:cxn modelId="{2918AA4E-7C69-47B5-9135-75BBB079AAE0}" type="presOf" srcId="{484DA95A-F0A7-403A-9A1A-1023A2B7FC2C}" destId="{CB83D2D4-3C02-4EC9-BF5D-B358FA96A208}" srcOrd="0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29792295" cy="8816340"/>
        <a:chOff x="0" y="0"/>
        <a:chExt cx="29792295" cy="8816340"/>
      </a:xfrm>
    </dsp:grpSpPr>
    <dsp:sp modelId="{66B7F138-4CE6-4C6A-941D-7B71749A0BEB}">
      <dsp:nvSpPr>
        <dsp:cNvPr id="3" name="燕尾形 2"/>
        <dsp:cNvSpPr/>
      </dsp:nvSpPr>
      <dsp:spPr bwMode="white">
        <a:xfrm>
          <a:off x="0" y="2797776"/>
          <a:ext cx="8051972" cy="3220789"/>
        </a:xfrm>
        <a:prstGeom prst="chevron">
          <a:avLst/>
        </a:prstGeom>
        <a:solidFill>
          <a:schemeClr val="accent2">
            <a:lumMod val="75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92024" tIns="64008" rIns="64008" bIns="6400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b="1" dirty="0">
              <a:latin typeface="微软雅黑" panose="020B0503020204020204" charset="-122"/>
              <a:ea typeface="微软雅黑" panose="020B0503020204020204" charset="-122"/>
            </a:rPr>
            <a:t>发起交易</a:t>
          </a:r>
          <a:endParaRPr sz="4800"/>
        </a:p>
      </dsp:txBody>
      <dsp:txXfrm>
        <a:off x="0" y="2797776"/>
        <a:ext cx="8051972" cy="3220789"/>
      </dsp:txXfrm>
    </dsp:sp>
    <dsp:sp modelId="{84982770-8BA5-4761-9574-1047CB4FCF19}">
      <dsp:nvSpPr>
        <dsp:cNvPr id="4" name="燕尾形 3"/>
        <dsp:cNvSpPr/>
      </dsp:nvSpPr>
      <dsp:spPr bwMode="white">
        <a:xfrm>
          <a:off x="7246774" y="2797776"/>
          <a:ext cx="8051972" cy="3220789"/>
        </a:xfrm>
        <a:prstGeom prst="chevron">
          <a:avLst/>
        </a:prstGeom>
        <a:solidFill>
          <a:schemeClr val="accent2">
            <a:lumMod val="75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92024" tIns="64008" rIns="64008" bIns="6400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b="1" dirty="0">
              <a:latin typeface="微软雅黑" panose="020B0503020204020204" charset="-122"/>
              <a:ea typeface="微软雅黑" panose="020B0503020204020204" charset="-122"/>
            </a:rPr>
            <a:t>传播交易</a:t>
          </a:r>
          <a:endParaRPr sz="4800"/>
        </a:p>
      </dsp:txBody>
      <dsp:txXfrm>
        <a:off x="7246774" y="2797776"/>
        <a:ext cx="8051972" cy="3220789"/>
      </dsp:txXfrm>
    </dsp:sp>
    <dsp:sp modelId="{CE6C3138-A41E-4B96-B26E-F09B404DAAF6}">
      <dsp:nvSpPr>
        <dsp:cNvPr id="5" name="燕尾形 4"/>
        <dsp:cNvSpPr/>
      </dsp:nvSpPr>
      <dsp:spPr bwMode="white">
        <a:xfrm>
          <a:off x="14493549" y="2797776"/>
          <a:ext cx="8051972" cy="3220789"/>
        </a:xfrm>
        <a:prstGeom prst="chevron">
          <a:avLst/>
        </a:prstGeom>
        <a:solidFill>
          <a:schemeClr val="accent2">
            <a:lumMod val="75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92024" tIns="64008" rIns="64008" bIns="6400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b="1" dirty="0">
              <a:latin typeface="微软雅黑" panose="020B0503020204020204" charset="-122"/>
              <a:ea typeface="微软雅黑" panose="020B0503020204020204" charset="-122"/>
            </a:rPr>
            <a:t>验证交易</a:t>
          </a:r>
          <a:endParaRPr sz="4800"/>
        </a:p>
      </dsp:txBody>
      <dsp:txXfrm>
        <a:off x="14493549" y="2797776"/>
        <a:ext cx="8051972" cy="3220789"/>
      </dsp:txXfrm>
    </dsp:sp>
    <dsp:sp modelId="{CB83D2D4-3C02-4EC9-BF5D-B358FA96A208}">
      <dsp:nvSpPr>
        <dsp:cNvPr id="6" name="燕尾形 5"/>
        <dsp:cNvSpPr/>
      </dsp:nvSpPr>
      <dsp:spPr bwMode="white">
        <a:xfrm>
          <a:off x="21740323" y="2797776"/>
          <a:ext cx="8051972" cy="3220789"/>
        </a:xfrm>
        <a:prstGeom prst="chevron">
          <a:avLst/>
        </a:prstGeom>
        <a:solidFill>
          <a:schemeClr val="accent2">
            <a:lumMod val="75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92024" tIns="64008" rIns="64008" bIns="6400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b="1" dirty="0">
              <a:latin typeface="微软雅黑" panose="020B0503020204020204" charset="-122"/>
              <a:ea typeface="微软雅黑" panose="020B0503020204020204" charset="-122"/>
            </a:rPr>
            <a:t>添加区块</a:t>
          </a:r>
          <a:endParaRPr sz="4800"/>
        </a:p>
      </dsp:txBody>
      <dsp:txXfrm>
        <a:off x="21740323" y="2797776"/>
        <a:ext cx="8051972" cy="32207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type="chevron" r:blip="" rot="180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type="chevron" r:blip="" rot="180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0" y="1143000"/>
            <a:ext cx="685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〈〉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lQDPJxalGZBEi07NDdfNHsKw5O1VSk34IrkDD5DfUsChAA_7874_354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970" y="0"/>
            <a:ext cx="36013390" cy="16199485"/>
          </a:xfrm>
          <a:prstGeom prst="rect">
            <a:avLst/>
          </a:prstGeom>
        </p:spPr>
      </p:pic>
      <p:pic>
        <p:nvPicPr>
          <p:cNvPr id="8" name="图片 7" descr="lQLPJxalGZBEilfNAmTNDKGwYz7Kt90s8f0DD5DfVUBCAA_3233_6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365710" y="13381990"/>
            <a:ext cx="9574530" cy="1814830"/>
          </a:xfrm>
          <a:prstGeom prst="rect">
            <a:avLst/>
          </a:prstGeom>
        </p:spPr>
      </p:pic>
      <p:pic>
        <p:nvPicPr>
          <p:cNvPr id="16" name="图片 15" descr="5fc8158285a46f39ec504f6a25f3ef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1896705" y="1734185"/>
            <a:ext cx="12890500" cy="14039215"/>
          </a:xfrm>
          <a:prstGeom prst="rect">
            <a:avLst/>
          </a:prstGeom>
        </p:spPr>
      </p:pic>
      <p:pic>
        <p:nvPicPr>
          <p:cNvPr id="15" name="图片 14" descr="lQLPJxalGk0254PNB7PNHl-wnlTY0IIOQz0DD5IVDQBaAA_7775_197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308725" y="589915"/>
            <a:ext cx="4514850" cy="1144270"/>
          </a:xfrm>
          <a:prstGeom prst="rect">
            <a:avLst/>
          </a:prstGeom>
          <a:ln>
            <a:noFill/>
          </a:ln>
        </p:spPr>
      </p:pic>
      <p:pic>
        <p:nvPicPr>
          <p:cNvPr id="17" name="图片 16" descr="lQLPJxalJZNFeIjNDIXNM6iw6ALkNq7YiQUDD6SNakBvAA_13224_320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25195" y="589915"/>
            <a:ext cx="4633595" cy="11233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25763824" y="862561"/>
            <a:ext cx="7762899" cy="13729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475127" y="862561"/>
            <a:ext cx="22838674" cy="13729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lQDPJxalGZBEi07NDdfNHsKw5O1VSk34IrkDD5DfUsChAA_7874_354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970" y="0"/>
            <a:ext cx="36013390" cy="16199485"/>
          </a:xfrm>
          <a:prstGeom prst="rect">
            <a:avLst/>
          </a:prstGeom>
        </p:spPr>
      </p:pic>
      <p:pic>
        <p:nvPicPr>
          <p:cNvPr id="8" name="图片 7" descr="lQLPJxalGZBEilfNAmTNDKGwYz7Kt90s8f0DD5DfVUBCAA_3233_6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3280" y="796290"/>
            <a:ext cx="9574530" cy="1814830"/>
          </a:xfrm>
          <a:prstGeom prst="rect">
            <a:avLst/>
          </a:prstGeom>
        </p:spPr>
      </p:pic>
      <p:pic>
        <p:nvPicPr>
          <p:cNvPr id="16" name="图片 15" descr="5fc8158285a46f39ec504f6a25f3ef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1896705" y="1734185"/>
            <a:ext cx="12890500" cy="1403921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 rot="5400000">
            <a:off x="5136669" y="7875704"/>
            <a:ext cx="6146800" cy="14052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sz="8535" b="1">
                <a:solidFill>
                  <a:srgbClr val="45E38C"/>
                </a:solidFill>
                <a:effectLst/>
              </a:rPr>
              <a:t>CONTENTS</a:t>
            </a:r>
            <a:endParaRPr lang="en-US" sz="8535" b="1">
              <a:solidFill>
                <a:srgbClr val="45E38C"/>
              </a:solidFill>
              <a:effectLst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731884" y="5386821"/>
            <a:ext cx="1931552" cy="3866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2265" b="1">
                <a:solidFill>
                  <a:schemeClr val="bg1"/>
                </a:solidFill>
                <a:effectLst/>
              </a:rPr>
              <a:t>目</a:t>
            </a:r>
            <a:r>
              <a:rPr lang="en-US" altLang="zh-CN" sz="12265" b="1">
                <a:solidFill>
                  <a:schemeClr val="bg1"/>
                </a:solidFill>
                <a:effectLst/>
              </a:rPr>
              <a:t>  </a:t>
            </a:r>
            <a:r>
              <a:rPr lang="zh-CN" altLang="en-US" sz="12265" b="1">
                <a:solidFill>
                  <a:schemeClr val="bg1"/>
                </a:solidFill>
                <a:effectLst/>
              </a:rPr>
              <a:t>录</a:t>
            </a:r>
            <a:endParaRPr lang="zh-CN" altLang="en-US" sz="12265" b="1">
              <a:solidFill>
                <a:schemeClr val="bg1"/>
              </a:solidFill>
              <a:effectLst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9506785" y="5760836"/>
            <a:ext cx="0" cy="4854575"/>
          </a:xfrm>
          <a:prstGeom prst="line">
            <a:avLst/>
          </a:prstGeom>
          <a:ln w="2857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lQDPJxalGZBEi07NDdfNHsKw5O1VSk34IrkDD5DfUsChAA_7874_354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970" y="0"/>
            <a:ext cx="36013390" cy="16199485"/>
          </a:xfrm>
          <a:prstGeom prst="rect">
            <a:avLst/>
          </a:prstGeom>
        </p:spPr>
      </p:pic>
      <p:pic>
        <p:nvPicPr>
          <p:cNvPr id="8" name="图片 7" descr="lQLPJxalGZBEilfNAmTNDKGwYz7Kt90s8f0DD5DfVUBCAA_3233_6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3280" y="796290"/>
            <a:ext cx="9574530" cy="1814830"/>
          </a:xfrm>
          <a:prstGeom prst="rect">
            <a:avLst/>
          </a:prstGeom>
        </p:spPr>
      </p:pic>
      <p:pic>
        <p:nvPicPr>
          <p:cNvPr id="16" name="图片 15" descr="5fc8158285a46f39ec504f6a25f3ef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1896705" y="1734185"/>
            <a:ext cx="12890500" cy="140392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lQDPJxalGZBEi07NDdfNHsKw5O1VSk34IrkDD5DfUsChAA_7874_3543"/>
          <p:cNvPicPr>
            <a:picLocks noChangeAspect="1"/>
          </p:cNvPicPr>
          <p:nvPr userDrawn="1"/>
        </p:nvPicPr>
        <p:blipFill>
          <a:blip r:embed="rId2"/>
          <a:srcRect b="88723"/>
          <a:stretch>
            <a:fillRect/>
          </a:stretch>
        </p:blipFill>
        <p:spPr>
          <a:xfrm>
            <a:off x="-13970" y="0"/>
            <a:ext cx="36013390" cy="1826895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488950" y="384810"/>
            <a:ext cx="1319530" cy="1056640"/>
            <a:chOff x="2191" y="511"/>
            <a:chExt cx="2078" cy="1664"/>
          </a:xfrm>
        </p:grpSpPr>
        <p:sp>
          <p:nvSpPr>
            <p:cNvPr id="14" name="燕尾形 13"/>
            <p:cNvSpPr/>
            <p:nvPr/>
          </p:nvSpPr>
          <p:spPr>
            <a:xfrm>
              <a:off x="2191" y="511"/>
              <a:ext cx="1247" cy="166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燕尾形 14"/>
            <p:cNvSpPr/>
            <p:nvPr/>
          </p:nvSpPr>
          <p:spPr>
            <a:xfrm>
              <a:off x="3023" y="511"/>
              <a:ext cx="1247" cy="166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9" name="图片 8" descr="lQLPJxalGk0254PNB7PNHl-wnlTY0IIOQz0DD5IVDQBaAA_7775_197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928945" y="384810"/>
            <a:ext cx="4514850" cy="114427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lQDPJxalGZBEi07NDdfNHsKw5O1VSk34IrkDD5DfUsChAA_7874_354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970" y="0"/>
            <a:ext cx="36013390" cy="16199485"/>
          </a:xfrm>
          <a:prstGeom prst="rect">
            <a:avLst/>
          </a:prstGeom>
        </p:spPr>
      </p:pic>
      <p:pic>
        <p:nvPicPr>
          <p:cNvPr id="16" name="图片 15" descr="5fc8158285a46f39ec504f6a25f3ef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872575" y="1734185"/>
            <a:ext cx="12890500" cy="14039215"/>
          </a:xfrm>
          <a:prstGeom prst="rect">
            <a:avLst/>
          </a:prstGeom>
        </p:spPr>
      </p:pic>
      <p:sp>
        <p:nvSpPr>
          <p:cNvPr id="11" name="标题 6"/>
          <p:cNvSpPr>
            <a:spLocks noGrp="1"/>
          </p:cNvSpPr>
          <p:nvPr userDrawn="1"/>
        </p:nvSpPr>
        <p:spPr>
          <a:xfrm>
            <a:off x="3707084" y="5354790"/>
            <a:ext cx="14107897" cy="3355099"/>
          </a:xfrm>
          <a:prstGeom prst="rect">
            <a:avLst/>
          </a:prstGeom>
        </p:spPr>
        <p:txBody>
          <a:bodyPr vert="horz" lIns="80000" tIns="41600" rIns="80000" bIns="41600" rtlCol="0" anchor="b" anchorCtr="0">
            <a:noAutofit/>
          </a:bodyPr>
          <a:lstStyle>
            <a:lvl1pPr algn="l" defTabSz="192024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924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altLang="zh-CN" sz="1475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THANK YOU !</a:t>
            </a:r>
            <a:endParaRPr lang="en-US" altLang="zh-CN" sz="1475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14" name="图片 13" descr="lQLPJxalGZBEilfNAmTNDKGwYz7Kt90s8f0DD5DfVUBCAA_3233_6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365710" y="13381990"/>
            <a:ext cx="9574530" cy="1814830"/>
          </a:xfrm>
          <a:prstGeom prst="rect">
            <a:avLst/>
          </a:prstGeom>
        </p:spPr>
      </p:pic>
      <p:pic>
        <p:nvPicPr>
          <p:cNvPr id="15" name="图片 14" descr="lQLPJxalGk0254PNB7PNHl-wnlTY0IIOQz0DD5IVDQBaAA_7775_197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308725" y="589915"/>
            <a:ext cx="4514850" cy="1144270"/>
          </a:xfrm>
          <a:prstGeom prst="rect">
            <a:avLst/>
          </a:prstGeom>
          <a:ln>
            <a:noFill/>
          </a:ln>
        </p:spPr>
      </p:pic>
      <p:pic>
        <p:nvPicPr>
          <p:cNvPr id="17" name="图片 16" descr="lQLPJxalJZNFeIjNDIXNM6iw6ALkNq7YiQUDD6SNakBvAA_13224_320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25195" y="589915"/>
            <a:ext cx="4633595" cy="11233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79817" y="1080077"/>
            <a:ext cx="11611537" cy="3780269"/>
          </a:xfrm>
        </p:spPr>
        <p:txBody>
          <a:bodyPr anchor="b"/>
          <a:lstStyle>
            <a:lvl1pPr>
              <a:defRPr sz="755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05477" y="2332666"/>
            <a:ext cx="18225937" cy="11513318"/>
          </a:xfrm>
        </p:spPr>
        <p:txBody>
          <a:bodyPr/>
          <a:lstStyle>
            <a:lvl1pPr>
              <a:defRPr sz="7550"/>
            </a:lvl1pPr>
            <a:lvl2pPr>
              <a:defRPr sz="6600"/>
            </a:lvl2pPr>
            <a:lvl3pPr>
              <a:defRPr sz="5650"/>
            </a:lvl3pPr>
            <a:lvl4pPr>
              <a:defRPr sz="4700"/>
            </a:lvl4pPr>
            <a:lvl5pPr>
              <a:defRPr sz="4700"/>
            </a:lvl5pPr>
            <a:lvl6pPr>
              <a:defRPr sz="4700"/>
            </a:lvl6pPr>
            <a:lvl7pPr>
              <a:defRPr sz="4700"/>
            </a:lvl7pPr>
            <a:lvl8pPr>
              <a:defRPr sz="4700"/>
            </a:lvl8pPr>
            <a:lvl9pPr>
              <a:defRPr sz="4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79817" y="4860345"/>
            <a:ext cx="11611537" cy="9004390"/>
          </a:xfrm>
        </p:spPr>
        <p:txBody>
          <a:bodyPr/>
          <a:lstStyle>
            <a:lvl1pPr marL="0" indent="0">
              <a:buNone/>
              <a:defRPr sz="3800"/>
            </a:lvl1pPr>
            <a:lvl2pPr marL="1079500" indent="0">
              <a:buNone/>
              <a:defRPr sz="3300"/>
            </a:lvl2pPr>
            <a:lvl3pPr marL="2159000" indent="0">
              <a:buNone/>
              <a:defRPr sz="2850"/>
            </a:lvl3pPr>
            <a:lvl4pPr marL="3238500" indent="0">
              <a:buNone/>
              <a:defRPr sz="2350"/>
            </a:lvl4pPr>
            <a:lvl5pPr marL="4318000" indent="0">
              <a:buNone/>
              <a:defRPr sz="2350"/>
            </a:lvl5pPr>
            <a:lvl6pPr marL="5398135" indent="0">
              <a:buNone/>
              <a:defRPr sz="2350"/>
            </a:lvl6pPr>
            <a:lvl7pPr marL="6477635" indent="0">
              <a:buNone/>
              <a:defRPr sz="2350"/>
            </a:lvl7pPr>
            <a:lvl8pPr marL="7563485" indent="0">
              <a:buNone/>
              <a:defRPr sz="2350"/>
            </a:lvl8pPr>
            <a:lvl9pPr marL="8642985" indent="0">
              <a:buNone/>
              <a:defRPr sz="2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79817" y="1080077"/>
            <a:ext cx="11611537" cy="3780269"/>
          </a:xfrm>
        </p:spPr>
        <p:txBody>
          <a:bodyPr anchor="b"/>
          <a:lstStyle>
            <a:lvl1pPr>
              <a:defRPr sz="755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5305477" y="2332666"/>
            <a:ext cx="18225937" cy="11513318"/>
          </a:xfrm>
        </p:spPr>
        <p:txBody>
          <a:bodyPr/>
          <a:lstStyle>
            <a:lvl1pPr marL="0" indent="0">
              <a:buNone/>
              <a:defRPr sz="7550"/>
            </a:lvl1pPr>
            <a:lvl2pPr marL="1079500" indent="0">
              <a:buNone/>
              <a:defRPr sz="6600"/>
            </a:lvl2pPr>
            <a:lvl3pPr marL="2159000" indent="0">
              <a:buNone/>
              <a:defRPr sz="5650"/>
            </a:lvl3pPr>
            <a:lvl4pPr marL="3238500" indent="0">
              <a:buNone/>
              <a:defRPr sz="4700"/>
            </a:lvl4pPr>
            <a:lvl5pPr marL="4318000" indent="0">
              <a:buNone/>
              <a:defRPr sz="4700"/>
            </a:lvl5pPr>
            <a:lvl6pPr marL="5398135" indent="0">
              <a:buNone/>
              <a:defRPr sz="4700"/>
            </a:lvl6pPr>
            <a:lvl7pPr marL="6477635" indent="0">
              <a:buNone/>
              <a:defRPr sz="4700"/>
            </a:lvl7pPr>
            <a:lvl8pPr marL="7563485" indent="0">
              <a:buNone/>
              <a:defRPr sz="4700"/>
            </a:lvl8pPr>
            <a:lvl9pPr marL="8642985" indent="0">
              <a:buNone/>
              <a:defRPr sz="4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79817" y="4860345"/>
            <a:ext cx="11611537" cy="9004390"/>
          </a:xfrm>
        </p:spPr>
        <p:txBody>
          <a:bodyPr/>
          <a:lstStyle>
            <a:lvl1pPr marL="0" indent="0">
              <a:buNone/>
              <a:defRPr sz="3800"/>
            </a:lvl1pPr>
            <a:lvl2pPr marL="1079500" indent="0">
              <a:buNone/>
              <a:defRPr sz="3300"/>
            </a:lvl2pPr>
            <a:lvl3pPr marL="2159000" indent="0">
              <a:buNone/>
              <a:defRPr sz="2850"/>
            </a:lvl3pPr>
            <a:lvl4pPr marL="3238500" indent="0">
              <a:buNone/>
              <a:defRPr sz="2350"/>
            </a:lvl4pPr>
            <a:lvl5pPr marL="4318000" indent="0">
              <a:buNone/>
              <a:defRPr sz="2350"/>
            </a:lvl5pPr>
            <a:lvl6pPr marL="5398135" indent="0">
              <a:buNone/>
              <a:defRPr sz="2350"/>
            </a:lvl6pPr>
            <a:lvl7pPr marL="6477635" indent="0">
              <a:buNone/>
              <a:defRPr sz="2350"/>
            </a:lvl7pPr>
            <a:lvl8pPr marL="7563485" indent="0">
              <a:buNone/>
              <a:defRPr sz="2350"/>
            </a:lvl8pPr>
            <a:lvl9pPr marL="8642985" indent="0">
              <a:buNone/>
              <a:defRPr sz="2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475127" y="862561"/>
            <a:ext cx="31051596" cy="3131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475127" y="4312806"/>
            <a:ext cx="31051596" cy="10279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475127" y="15016067"/>
            <a:ext cx="8100416" cy="8625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1925613" y="15016067"/>
            <a:ext cx="12150625" cy="8625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25426307" y="15016067"/>
            <a:ext cx="8100416" cy="8625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2159000" rtl="0" eaLnBrk="1" latinLnBrk="0" hangingPunct="1">
        <a:lnSpc>
          <a:spcPct val="90000"/>
        </a:lnSpc>
        <a:spcBef>
          <a:spcPct val="0"/>
        </a:spcBef>
        <a:buNone/>
        <a:defRPr sz="10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750" indent="-539750" algn="l" defTabSz="2159000" rtl="0" eaLnBrk="1" latinLnBrk="0" hangingPunct="1">
        <a:lnSpc>
          <a:spcPct val="90000"/>
        </a:lnSpc>
        <a:spcBef>
          <a:spcPct val="470000"/>
        </a:spcBef>
        <a:buFont typeface="Arial" panose="020B0604020202020204" pitchFamily="34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1pPr>
      <a:lvl2pPr marL="1619250" indent="-539750" algn="l" defTabSz="2159000" rtl="0" eaLnBrk="1" latinLnBrk="0" hangingPunct="1">
        <a:lnSpc>
          <a:spcPct val="90000"/>
        </a:lnSpc>
        <a:spcBef>
          <a:spcPct val="235000"/>
        </a:spcBef>
        <a:buFont typeface="Arial" panose="020B0604020202020204" pitchFamily="34" charset="0"/>
        <a:buChar char="•"/>
        <a:defRPr sz="5650" kern="1200">
          <a:solidFill>
            <a:schemeClr val="tx1"/>
          </a:solidFill>
          <a:latin typeface="+mn-lt"/>
          <a:ea typeface="+mn-ea"/>
          <a:cs typeface="+mn-cs"/>
        </a:defRPr>
      </a:lvl2pPr>
      <a:lvl3pPr marL="2698750" indent="-539750" algn="l" defTabSz="2159000" rtl="0" eaLnBrk="1" latinLnBrk="0" hangingPunct="1">
        <a:lnSpc>
          <a:spcPct val="90000"/>
        </a:lnSpc>
        <a:spcBef>
          <a:spcPct val="235000"/>
        </a:spcBef>
        <a:buFont typeface="Arial" panose="020B0604020202020204" pitchFamily="34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3pPr>
      <a:lvl4pPr marL="3778250" indent="-539750" algn="l" defTabSz="2159000" rtl="0" eaLnBrk="1" latinLnBrk="0" hangingPunct="1">
        <a:lnSpc>
          <a:spcPct val="90000"/>
        </a:lnSpc>
        <a:spcBef>
          <a:spcPct val="235000"/>
        </a:spcBef>
        <a:buFont typeface="Arial" panose="020B060402020202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4pPr>
      <a:lvl5pPr marL="4858385" indent="-539750" algn="l" defTabSz="2159000" rtl="0" eaLnBrk="1" latinLnBrk="0" hangingPunct="1">
        <a:lnSpc>
          <a:spcPct val="90000"/>
        </a:lnSpc>
        <a:spcBef>
          <a:spcPct val="235000"/>
        </a:spcBef>
        <a:buFont typeface="Arial" panose="020B060402020202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5pPr>
      <a:lvl6pPr marL="5937885" indent="-539750" algn="l" defTabSz="2159000" rtl="0" eaLnBrk="1" latinLnBrk="0" hangingPunct="1">
        <a:lnSpc>
          <a:spcPct val="90000"/>
        </a:lnSpc>
        <a:spcBef>
          <a:spcPct val="235000"/>
        </a:spcBef>
        <a:buFont typeface="Arial" panose="020B060402020202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6pPr>
      <a:lvl7pPr marL="7023735" indent="-539750" algn="l" defTabSz="2159000" rtl="0" eaLnBrk="1" latinLnBrk="0" hangingPunct="1">
        <a:lnSpc>
          <a:spcPct val="90000"/>
        </a:lnSpc>
        <a:spcBef>
          <a:spcPct val="235000"/>
        </a:spcBef>
        <a:buFont typeface="Arial" panose="020B060402020202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7pPr>
      <a:lvl8pPr marL="8103235" indent="-539750" algn="l" defTabSz="2159000" rtl="0" eaLnBrk="1" latinLnBrk="0" hangingPunct="1">
        <a:lnSpc>
          <a:spcPct val="90000"/>
        </a:lnSpc>
        <a:spcBef>
          <a:spcPct val="235000"/>
        </a:spcBef>
        <a:buFont typeface="Arial" panose="020B060402020202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8pPr>
      <a:lvl9pPr marL="9182735" indent="-539750" algn="l" defTabSz="2159000" rtl="0" eaLnBrk="1" latinLnBrk="0" hangingPunct="1">
        <a:lnSpc>
          <a:spcPct val="90000"/>
        </a:lnSpc>
        <a:spcBef>
          <a:spcPct val="235000"/>
        </a:spcBef>
        <a:buFont typeface="Arial" panose="020B060402020202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159000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1pPr>
      <a:lvl2pPr marL="1079500" algn="l" defTabSz="2159000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2pPr>
      <a:lvl3pPr marL="2159000" algn="l" defTabSz="2159000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3pPr>
      <a:lvl4pPr marL="3238500" algn="l" defTabSz="2159000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4pPr>
      <a:lvl5pPr marL="4318000" algn="l" defTabSz="2159000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5pPr>
      <a:lvl6pPr marL="5398135" algn="l" defTabSz="2159000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6pPr>
      <a:lvl7pPr marL="6477635" algn="l" defTabSz="2159000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7pPr>
      <a:lvl8pPr marL="7563485" algn="l" defTabSz="2159000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8pPr>
      <a:lvl9pPr marL="8642985" algn="l" defTabSz="2159000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4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标题 6"/>
          <p:cNvSpPr>
            <a:spLocks noGrp="1"/>
          </p:cNvSpPr>
          <p:nvPr/>
        </p:nvSpPr>
        <p:spPr>
          <a:xfrm>
            <a:off x="3690620" y="4730115"/>
            <a:ext cx="17400905" cy="38061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2159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1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零信任与区块链</a:t>
            </a:r>
            <a:endParaRPr lang="zh-CN" altLang="en-US" sz="15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59755" y="9192260"/>
            <a:ext cx="2147760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演讲人：</a:t>
            </a:r>
            <a:r>
              <a:rPr lang="zh-CN" altLang="en-US" sz="4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李 颉 </a:t>
            </a:r>
            <a:r>
              <a:rPr lang="zh-CN" altLang="en-US" sz="4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日本工程院外籍院士、国际IEEE通信学会大数据技术委员会主席</a:t>
            </a:r>
            <a:endParaRPr lang="zh-CN" altLang="en-US" sz="4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35505" y="384810"/>
            <a:ext cx="66249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区块链的核心特性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3105" y="2831465"/>
            <a:ext cx="6885940" cy="1247775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特性一：分布式</a:t>
            </a:r>
            <a:r>
              <a:rPr lang="en-US" altLang="zh-CN" sz="440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多中心化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3105" y="4079240"/>
            <a:ext cx="32019875" cy="34150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分布式数据库是区块链的</a:t>
            </a: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物理载体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，区块链是电子交易的</a:t>
            </a: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逻辑载体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，所有核心节点都应包含相应区块链中数据的全副本，不依赖于单一第三方机构。数据静态存储的去中心化是实现去中心化的必要条件，数据更新的去中心化是区块链去中心化</a:t>
            </a:r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多中心化的本质。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83105" y="8085455"/>
            <a:ext cx="6777355" cy="98044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特性二：可信数据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83105" y="9551035"/>
            <a:ext cx="32019240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不可篡改（数据的完整性）、可追踪 </a:t>
            </a:r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--- 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区块链中只能</a:t>
            </a: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添加记录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，发生过的记录都</a:t>
            </a: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不可篡改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，且</a:t>
            </a: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按时间序列化区块数据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并建立区块的</a:t>
            </a:r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Hash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链接，其中</a:t>
            </a:r>
            <a:r>
              <a:rPr lang="en-US" altLang="zh-CN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Hash</a:t>
            </a: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函数用于数据的完整性保护</a:t>
            </a:r>
            <a:endParaRPr lang="en-US" altLang="zh-CN" sz="48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不可否认（抗抵赖性） </a:t>
            </a:r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--- </a:t>
            </a: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数字签名用于实现交易数据的身份验证</a:t>
            </a:r>
            <a:endParaRPr lang="zh-CN" altLang="en-US" sz="48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35505" y="384810"/>
            <a:ext cx="66249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区块链的核心特性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3165" y="5507355"/>
            <a:ext cx="26814145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区块链是</a:t>
            </a:r>
            <a:r>
              <a:rPr lang="zh-CN" altLang="en-US" sz="48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实现智能合约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的有效技术，从而提供非常灵活的</a:t>
            </a:r>
            <a:r>
              <a:rPr lang="zh-CN" altLang="en-US" sz="48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合约功能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，实现更为复杂的商业逻辑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73530" y="8870950"/>
            <a:ext cx="22509480" cy="3791585"/>
          </a:xfrm>
          <a:prstGeom prst="rect">
            <a:avLst/>
          </a:prstGeom>
          <a:gradFill>
            <a:gsLst>
              <a:gs pos="46546">
                <a:srgbClr val="CAD9EB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noAutofit/>
          </a:bodyPr>
          <a:p>
            <a:pPr algn="ctr"/>
            <a:endParaRPr lang="zh-CN" altLang="en-US" sz="6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6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区块链技术带来了一场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信任革命</a:t>
            </a:r>
            <a:endParaRPr lang="en-US" altLang="zh-CN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60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应用：认证、确权、信用等</a:t>
            </a:r>
            <a:endParaRPr lang="zh-CN" altLang="en-US" sz="60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80795" y="3828415"/>
            <a:ext cx="17371695" cy="124841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zh-CN" altLang="en-US" sz="4800" dirty="0"/>
              <a:t>特性三：智能合约</a:t>
            </a:r>
            <a:r>
              <a:rPr lang="en-US" altLang="zh-CN" sz="4800" dirty="0"/>
              <a:t>(</a:t>
            </a:r>
            <a:r>
              <a:rPr lang="zh-CN" altLang="en-US" sz="4800" dirty="0"/>
              <a:t>业务逻辑的可编程性、自动触发及自动执行</a:t>
            </a:r>
            <a:r>
              <a:rPr lang="en-US" altLang="zh-CN" sz="4800" dirty="0"/>
              <a:t>)</a:t>
            </a:r>
            <a:endParaRPr lang="en-US" altLang="zh-CN" sz="4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660390" y="4538980"/>
            <a:ext cx="2104072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en-US" altLang="zh-CN" sz="15000" b="1">
                <a:solidFill>
                  <a:schemeClr val="bg1"/>
                </a:solidFill>
                <a:sym typeface="+mn-ea"/>
              </a:rPr>
              <a:t>02. </a:t>
            </a:r>
            <a:r>
              <a:rPr lang="zh-CN" altLang="en-US" sz="1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区块链赋能零信任</a:t>
            </a:r>
            <a:endParaRPr lang="zh-CN" sz="15000" b="1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35505" y="384810"/>
            <a:ext cx="153231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：零信任物联网中基于区块链的有户认证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180" y="2165350"/>
            <a:ext cx="15795625" cy="112998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35115" y="13465175"/>
            <a:ext cx="213956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</a:rPr>
              <a:t>Source: https://link.springer.com/chapter/10.1007/978-3-030-66922-5_18</a:t>
            </a:r>
            <a:endParaRPr lang="en-US" altLang="zh-CN" sz="44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</a:rPr>
              <a:t>Blockchain-Enabled User Authentication in Zero Trust Internet of Things | SpringerLink</a:t>
            </a:r>
            <a:endParaRPr lang="en-US" altLang="zh-CN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35505" y="384810"/>
            <a:ext cx="2294064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Integration of zero trust principles with blockchain</a:t>
            </a:r>
            <a:br>
              <a:rPr lang="en-US" altLang="zh-CN" sz="6000" b="1" dirty="0">
                <a:solidFill>
                  <a:schemeClr val="bg1"/>
                </a:solidFill>
                <a:sym typeface="+mn-ea"/>
              </a:rPr>
            </a:br>
            <a:endParaRPr lang="en-US" altLang="zh-CN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5115" y="13465175"/>
            <a:ext cx="213956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Source: Towards developing a secure medical image sharing system based on zero trust principles and blockchain technology</a:t>
            </a:r>
            <a:endParaRPr lang="en-US" altLang="zh-CN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5115" y="2322830"/>
            <a:ext cx="19462750" cy="111429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208530" y="221615"/>
            <a:ext cx="241579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3-Our Work-</a:t>
            </a:r>
            <a:r>
              <a:rPr 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Consortium Blockchain-based Public Integrity Verification In Cloud Storage for IoT 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(CBPIV)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3710" y="2729865"/>
            <a:ext cx="25726390" cy="10478135"/>
            <a:chOff x="-2816" y="1907052"/>
            <a:chExt cx="9103060" cy="4125632"/>
          </a:xfrm>
        </p:grpSpPr>
        <p:pic>
          <p:nvPicPr>
            <p:cNvPr id="8" name="Picture 4" descr="ãuser iconãã®ç»åæ¤ç´¢çµæ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6797" y="2359538"/>
              <a:ext cx="770780" cy="770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クラウドからのアップロードとダウンロード | 無料のアイコン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1962" y="2283370"/>
              <a:ext cx="903515" cy="903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Left-Right Arrow 10"/>
            <p:cNvSpPr/>
            <p:nvPr/>
          </p:nvSpPr>
          <p:spPr>
            <a:xfrm>
              <a:off x="3327247" y="2460741"/>
              <a:ext cx="1591408" cy="767312"/>
            </a:xfrm>
            <a:prstGeom prst="leftRightArrow">
              <a:avLst>
                <a:gd name="adj1" fmla="val 50000"/>
                <a:gd name="adj2" fmla="val 24218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r>
                <a:rPr kumimoji="1" lang="en-US" altLang="ja-JP" sz="4000" dirty="0">
                  <a:latin typeface="Perpetua" panose="02020502060401020303" pitchFamily="18" charset="77"/>
                </a:rPr>
                <a:t>Data</a:t>
              </a:r>
              <a:r>
                <a:rPr kumimoji="1" lang="zh-CN" altLang="en-US" sz="4000" dirty="0">
                  <a:latin typeface="Perpetua" panose="02020502060401020303" pitchFamily="18" charset="77"/>
                </a:rPr>
                <a:t> </a:t>
              </a:r>
              <a:r>
                <a:rPr kumimoji="1" lang="en-US" altLang="zh-CN" sz="4000" dirty="0">
                  <a:latin typeface="Perpetua" panose="02020502060401020303" pitchFamily="18" charset="77"/>
                </a:rPr>
                <a:t>Flow</a:t>
              </a:r>
              <a:endParaRPr kumimoji="1" lang="en-US" altLang="zh-CN" sz="4000" dirty="0">
                <a:latin typeface="Perpetua" panose="02020502060401020303" pitchFamily="18" charset="7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735502" y="3089553"/>
              <a:ext cx="399148" cy="2422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r>
                <a:rPr kumimoji="1" lang="en-US" altLang="ja-JP" sz="4000" dirty="0">
                  <a:latin typeface="Perpetua" panose="02020502060401020303" pitchFamily="18" charset="77"/>
                </a:rPr>
                <a:t>User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sp>
          <p:nvSpPr>
            <p:cNvPr id="6" name="TextBox 12"/>
            <p:cNvSpPr txBox="1"/>
            <p:nvPr/>
          </p:nvSpPr>
          <p:spPr>
            <a:xfrm>
              <a:off x="5204542" y="3083558"/>
              <a:ext cx="354264" cy="2422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r>
                <a:rPr kumimoji="1" lang="en-US" altLang="ja-JP" sz="4000" dirty="0">
                  <a:latin typeface="Perpetua" panose="02020502060401020303" pitchFamily="18" charset="77"/>
                </a:rPr>
                <a:t>CSP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pic>
          <p:nvPicPr>
            <p:cNvPr id="2050" name="Picture 2" descr="Ethereum, network, cryptocurrency, blockchain, connection icon - Download  on Iconfinde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663" y="4470032"/>
              <a:ext cx="1215076" cy="1215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4" name="Straight Arrow Connector 23"/>
            <p:cNvCxnSpPr/>
            <p:nvPr/>
          </p:nvCxnSpPr>
          <p:spPr>
            <a:xfrm flipV="1">
              <a:off x="4351147" y="3390833"/>
              <a:ext cx="902153" cy="141594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 rot="18054962">
              <a:off x="4054058" y="3745359"/>
              <a:ext cx="1205779" cy="25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②</a:t>
              </a:r>
              <a:r>
                <a:rPr kumimoji="1" lang="en-US" altLang="ja-JP" sz="4000" dirty="0">
                  <a:latin typeface="Perpetua" panose="02020502060401020303" pitchFamily="18" charset="77"/>
                </a:rPr>
                <a:t>Challenge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 flipH="1">
              <a:off x="4638222" y="3555722"/>
              <a:ext cx="965830" cy="142151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 rot="17997491">
              <a:off x="4553132" y="3998202"/>
              <a:ext cx="853823" cy="25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③</a:t>
              </a:r>
              <a:r>
                <a:rPr kumimoji="1" lang="en-US" altLang="ja-JP" sz="4000" dirty="0">
                  <a:latin typeface="Perpetua" panose="02020502060401020303" pitchFamily="18" charset="77"/>
                </a:rPr>
                <a:t>Prove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674085" y="4977238"/>
              <a:ext cx="875624" cy="27827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④</a:t>
              </a:r>
              <a:r>
                <a:rPr kumimoji="1" lang="en-US" altLang="ja-JP" sz="4000" dirty="0">
                  <a:latin typeface="Perpetua" panose="02020502060401020303" pitchFamily="18" charset="77"/>
                </a:rPr>
                <a:t>Verify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pic>
          <p:nvPicPr>
            <p:cNvPr id="29" name="Picture 2" descr="Auditor - Free professions and jobs icons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0759" y="4977237"/>
              <a:ext cx="517463" cy="517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 rot="3425555">
              <a:off x="3050842" y="3758008"/>
              <a:ext cx="1094723" cy="467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①</a:t>
              </a:r>
              <a:r>
                <a:rPr kumimoji="1" lang="en-US" altLang="ja-JP" sz="4000" dirty="0">
                  <a:latin typeface="Perpetua" panose="02020502060401020303" pitchFamily="18" charset="77"/>
                </a:rPr>
                <a:t>Auditing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  <a:p>
              <a:r>
                <a:rPr kumimoji="1" lang="en-US" altLang="zh-CN" sz="4000" dirty="0">
                  <a:latin typeface="Perpetua" panose="02020502060401020303" pitchFamily="18" charset="77"/>
                </a:rPr>
                <a:t>delegation</a:t>
              </a:r>
              <a:endParaRPr kumimoji="1" lang="en-US" altLang="zh-CN" sz="4000" dirty="0">
                <a:latin typeface="Perpetua" panose="02020502060401020303" pitchFamily="18" charset="77"/>
              </a:endParaRPr>
            </a:p>
          </p:txBody>
        </p:sp>
        <p:cxnSp>
          <p:nvCxnSpPr>
            <p:cNvPr id="31" name="Straight Arrow Connector 30"/>
            <p:cNvCxnSpPr/>
            <p:nvPr/>
          </p:nvCxnSpPr>
          <p:spPr>
            <a:xfrm>
              <a:off x="2999075" y="3503191"/>
              <a:ext cx="1030614" cy="1574379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lg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5"/>
            <p:cNvCxnSpPr/>
            <p:nvPr/>
          </p:nvCxnSpPr>
          <p:spPr>
            <a:xfrm flipH="1">
              <a:off x="2098482" y="5346570"/>
              <a:ext cx="189049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2498228" y="4930333"/>
              <a:ext cx="694421" cy="2782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⑤</a:t>
              </a:r>
              <a:r>
                <a:rPr kumimoji="1" lang="en-US" altLang="ja-JP" sz="4000" dirty="0">
                  <a:latin typeface="Perpetua" panose="02020502060401020303" pitchFamily="18" charset="77"/>
                </a:rPr>
                <a:t>Log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141644" y="5711308"/>
              <a:ext cx="365741" cy="2422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r>
                <a:rPr kumimoji="1" lang="en-US" altLang="ja-JP" sz="4000" dirty="0">
                  <a:latin typeface="Perpetua" panose="02020502060401020303" pitchFamily="18" charset="77"/>
                </a:rPr>
                <a:t>TPA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 flipV="1">
              <a:off x="1739246" y="3222057"/>
              <a:ext cx="817551" cy="1247975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 rot="18052289">
              <a:off x="1583663" y="3553329"/>
              <a:ext cx="1016625" cy="467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⑥</a:t>
              </a:r>
              <a:r>
                <a:rPr kumimoji="1" lang="en-US" altLang="ja-JP" sz="4000" dirty="0">
                  <a:latin typeface="Perpetua" panose="02020502060401020303" pitchFamily="18" charset="77"/>
                </a:rPr>
                <a:t>Lookup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  <a:p>
              <a:r>
                <a:rPr kumimoji="1" lang="en-US" altLang="zh-CN" sz="4000" dirty="0">
                  <a:latin typeface="Perpetua" panose="02020502060401020303" pitchFamily="18" charset="77"/>
                </a:rPr>
                <a:t>    Check</a:t>
              </a:r>
              <a:endParaRPr kumimoji="1" lang="en-US" altLang="zh-CN" sz="4000" dirty="0">
                <a:latin typeface="Perpetua" panose="02020502060401020303" pitchFamily="18" charset="77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263292" y="1907052"/>
              <a:ext cx="2679569" cy="1635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kumimoji="1" lang="en-US" altLang="ja-JP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Problem</a:t>
              </a:r>
              <a:r>
                <a:rPr kumimoji="1" lang="zh-TW" altLang="en-US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：</a:t>
              </a:r>
              <a:endParaRPr kumimoji="1" lang="en-US" altLang="zh-TW" sz="44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257175" indent="-257175">
                <a:buFont typeface="Arial" panose="020B0604020202020204" pitchFamily="34" charset="0"/>
                <a:buChar char="•"/>
              </a:pPr>
              <a:r>
                <a:rPr kumimoji="1" lang="en-US" altLang="ja-JP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TPA</a:t>
              </a:r>
              <a:r>
                <a:rPr kumimoji="1" lang="zh-TW" altLang="en-US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kumimoji="1" lang="en-US" altLang="zh-TW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may frame</a:t>
              </a:r>
              <a:r>
                <a:rPr kumimoji="1" lang="zh-TW" altLang="en-US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kumimoji="1" lang="en-US" altLang="zh-TW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CSP</a:t>
              </a:r>
              <a:endParaRPr kumimoji="1" lang="en-US" altLang="zh-TW" sz="44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257175" indent="-257175">
                <a:buFont typeface="Arial" panose="020B0604020202020204" pitchFamily="34" charset="0"/>
                <a:buChar char="•"/>
              </a:pPr>
              <a:r>
                <a:rPr kumimoji="1" lang="en-US" altLang="ja-JP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Public</a:t>
              </a:r>
              <a:r>
                <a:rPr kumimoji="1" lang="zh-TW" altLang="en-US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kumimoji="1" lang="en-US" altLang="zh-TW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blockchain</a:t>
              </a:r>
              <a:r>
                <a:rPr kumimoji="1" lang="zh-TW" altLang="en-US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kumimoji="1" lang="en-US" altLang="zh-TW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risks</a:t>
              </a:r>
              <a:endParaRPr kumimoji="1" lang="en-US" altLang="zh-TW" sz="44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600075" lvl="1" indent="-257175">
                <a:buFont typeface="Arial" panose="020B0604020202020204" pitchFamily="34" charset="0"/>
                <a:buChar char="•"/>
              </a:pPr>
              <a:r>
                <a:rPr kumimoji="1" lang="en-US" altLang="ja-JP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Slow</a:t>
              </a:r>
              <a:endParaRPr kumimoji="1" lang="en-US" altLang="ja-JP" sz="44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600075" lvl="1" indent="-257175">
                <a:buFont typeface="Arial" panose="020B0604020202020204" pitchFamily="34" charset="0"/>
                <a:buChar char="•"/>
              </a:pPr>
              <a:r>
                <a:rPr kumimoji="1" lang="en-US" altLang="ja-JP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Privacy</a:t>
              </a:r>
              <a:endParaRPr kumimoji="1" lang="en-US" altLang="ja-JP" sz="44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600075" lvl="1" indent="-257175">
                <a:buFont typeface="Arial" panose="020B0604020202020204" pitchFamily="34" charset="0"/>
                <a:buChar char="•"/>
              </a:pPr>
              <a:r>
                <a:rPr kumimoji="1" lang="en-US" altLang="ja-JP" sz="4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Fork</a:t>
              </a:r>
              <a:endParaRPr kumimoji="1" lang="en-US" altLang="ja-JP" sz="44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-2816" y="5666933"/>
              <a:ext cx="1975871" cy="3657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kumimoji="1" lang="ja-JP" altLang="en-US" sz="2800"/>
            </a:p>
          </p:txBody>
        </p:sp>
        <p:pic>
          <p:nvPicPr>
            <p:cNvPr id="41" name="Picture 40" descr="Diagram&#10;&#10;Description automatically generated"/>
            <p:cNvPicPr>
              <a:picLocks noChangeAspect="1"/>
            </p:cNvPicPr>
            <p:nvPr/>
          </p:nvPicPr>
          <p:blipFill rotWithShape="1">
            <a:blip r:embed="rId5"/>
            <a:srcRect b="22092"/>
            <a:stretch>
              <a:fillRect/>
            </a:stretch>
          </p:blipFill>
          <p:spPr>
            <a:xfrm>
              <a:off x="5714688" y="4818866"/>
              <a:ext cx="3385556" cy="697638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6263292" y="4081814"/>
              <a:ext cx="2679569" cy="2782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en-US" sz="40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 fork in a blockchain </a:t>
              </a:r>
              <a:endParaRPr lang="en-US" sz="40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819931" y="5442552"/>
              <a:ext cx="3166414" cy="229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en-US" sz="3200" dirty="0">
                  <a:latin typeface="Perpetua" panose="02020502060401020303" pitchFamily="18" charset="77"/>
                </a:rPr>
                <a:t>A</a:t>
              </a:r>
              <a:r>
                <a:rPr lang="zh-CN" altLang="en-US" sz="3200" dirty="0">
                  <a:latin typeface="Perpetua" panose="02020502060401020303" pitchFamily="18" charset="77"/>
                </a:rPr>
                <a:t> </a:t>
              </a:r>
              <a:r>
                <a:rPr lang="en-US" sz="3200" dirty="0">
                  <a:latin typeface="Perpetua" panose="02020502060401020303" pitchFamily="18" charset="77"/>
                </a:rPr>
                <a:t>longer chain</a:t>
              </a:r>
              <a:r>
                <a:rPr lang="zh-CN" altLang="en-US" sz="3200" dirty="0">
                  <a:latin typeface="Perpetua" panose="02020502060401020303" pitchFamily="18" charset="77"/>
                </a:rPr>
                <a:t> </a:t>
              </a:r>
              <a:r>
                <a:rPr lang="en-US" sz="3200" dirty="0">
                  <a:latin typeface="Perpetua" panose="02020502060401020303" pitchFamily="18" charset="77"/>
                </a:rPr>
                <a:t>is</a:t>
              </a:r>
              <a:r>
                <a:rPr lang="zh-CN" altLang="en-US" sz="3200" dirty="0">
                  <a:latin typeface="Perpetua" panose="02020502060401020303" pitchFamily="18" charset="77"/>
                </a:rPr>
                <a:t> </a:t>
              </a:r>
              <a:r>
                <a:rPr lang="en-US" sz="3200" dirty="0">
                  <a:latin typeface="Perpetua" panose="02020502060401020303" pitchFamily="18" charset="77"/>
                </a:rPr>
                <a:t>judged to</a:t>
              </a:r>
              <a:r>
                <a:rPr lang="zh-CN" altLang="en-US" sz="3200" dirty="0">
                  <a:latin typeface="Perpetua" panose="02020502060401020303" pitchFamily="18" charset="77"/>
                </a:rPr>
                <a:t> </a:t>
              </a:r>
              <a:r>
                <a:rPr lang="en-US" sz="3200" dirty="0">
                  <a:latin typeface="Perpetua" panose="02020502060401020303" pitchFamily="18" charset="77"/>
                </a:rPr>
                <a:t>be</a:t>
              </a:r>
              <a:r>
                <a:rPr lang="zh-CN" altLang="en-US" sz="3200" dirty="0">
                  <a:latin typeface="Perpetua" panose="02020502060401020303" pitchFamily="18" charset="77"/>
                </a:rPr>
                <a:t> </a:t>
              </a:r>
              <a:r>
                <a:rPr lang="en-US" sz="3200" dirty="0">
                  <a:latin typeface="Perpetua" panose="02020502060401020303" pitchFamily="18" charset="77"/>
                </a:rPr>
                <a:t>authentic. </a:t>
              </a:r>
              <a:endParaRPr lang="en-US" sz="3200" dirty="0">
                <a:latin typeface="Perpetua" panose="02020502060401020303" pitchFamily="18" charset="77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23252" y="5755685"/>
              <a:ext cx="1461041" cy="2422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r>
                <a:rPr kumimoji="1" lang="en-US" altLang="ja-JP" sz="4000" dirty="0">
                  <a:latin typeface="Perpetua" panose="02020502060401020303" pitchFamily="18" charset="77"/>
                </a:rPr>
                <a:t>Public blockchain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421755" y="13876655"/>
            <a:ext cx="2591054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Y Lin, J Li, S Kimura, Y Yang, Y Ji, Y Cao, Consortium Blockchain based Public Integrity Verification in Cloud Storage for IoT, IEEE Internet of Things Journal, accepted</a:t>
            </a:r>
            <a:endParaRPr lang="en-US" altLang="zh-CN" sz="28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24710" y="406400"/>
            <a:ext cx="241579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 b="1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Proposed Scheme-CBPIV</a:t>
            </a:r>
            <a:endParaRPr lang="en-US" altLang="zh-CN" sz="6000" b="1" dirty="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75270" y="2137410"/>
            <a:ext cx="19210020" cy="10988827"/>
            <a:chOff x="65415" y="2027584"/>
            <a:chExt cx="5477066" cy="3533643"/>
          </a:xfrm>
        </p:grpSpPr>
        <p:pic>
          <p:nvPicPr>
            <p:cNvPr id="3" name="Picture 4" descr="ãuser iconãã®ç»åæ¤ç´¢çµæ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3801" y="2103751"/>
              <a:ext cx="770780" cy="770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クラウドからのアップロードとダウンロード | 無料のアイコン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8966" y="2027584"/>
              <a:ext cx="903515" cy="903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Left-Right Arrow 14"/>
            <p:cNvSpPr/>
            <p:nvPr/>
          </p:nvSpPr>
          <p:spPr>
            <a:xfrm>
              <a:off x="2924251" y="2204954"/>
              <a:ext cx="1591408" cy="767312"/>
            </a:xfrm>
            <a:prstGeom prst="leftRightArrow">
              <a:avLst>
                <a:gd name="adj1" fmla="val 50000"/>
                <a:gd name="adj2" fmla="val 24218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r>
                <a:rPr kumimoji="1" lang="en-US" altLang="ja-JP" sz="4000" dirty="0">
                  <a:latin typeface="Perpetua" panose="02020502060401020303" pitchFamily="18" charset="77"/>
                </a:rPr>
                <a:t>Data</a:t>
              </a:r>
              <a:r>
                <a:rPr kumimoji="1" lang="zh-CN" altLang="en-US" sz="4000" dirty="0">
                  <a:latin typeface="Perpetua" panose="02020502060401020303" pitchFamily="18" charset="77"/>
                </a:rPr>
                <a:t> </a:t>
              </a:r>
              <a:r>
                <a:rPr kumimoji="1" lang="en-US" altLang="zh-CN" sz="4000" dirty="0">
                  <a:latin typeface="Perpetua" panose="02020502060401020303" pitchFamily="18" charset="77"/>
                </a:rPr>
                <a:t>Flow</a:t>
              </a:r>
              <a:endParaRPr kumimoji="1" lang="en-US" altLang="zh-CN" sz="4000" dirty="0">
                <a:latin typeface="Perpetua" panose="02020502060401020303" pitchFamily="18" charset="77"/>
              </a:endParaRPr>
            </a:p>
          </p:txBody>
        </p:sp>
        <p:sp>
          <p:nvSpPr>
            <p:cNvPr id="20" name="TextBox 15"/>
            <p:cNvSpPr txBox="1"/>
            <p:nvPr/>
          </p:nvSpPr>
          <p:spPr>
            <a:xfrm>
              <a:off x="2332506" y="2833767"/>
              <a:ext cx="399148" cy="1978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r>
                <a:rPr kumimoji="1" lang="en-US" altLang="ja-JP" sz="4000" dirty="0">
                  <a:latin typeface="Perpetua" panose="02020502060401020303" pitchFamily="18" charset="77"/>
                </a:rPr>
                <a:t>User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sp>
          <p:nvSpPr>
            <p:cNvPr id="21" name="TextBox 16"/>
            <p:cNvSpPr txBox="1"/>
            <p:nvPr/>
          </p:nvSpPr>
          <p:spPr>
            <a:xfrm>
              <a:off x="4801546" y="2827771"/>
              <a:ext cx="354264" cy="1978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r>
                <a:rPr kumimoji="1" lang="en-US" altLang="ja-JP" sz="4000" dirty="0">
                  <a:latin typeface="Perpetua" panose="02020502060401020303" pitchFamily="18" charset="77"/>
                </a:rPr>
                <a:t>CSP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pic>
          <p:nvPicPr>
            <p:cNvPr id="22" name="Picture 2" descr="Ethereum, network, cryptocurrency, blockchain, connection icon - Download  on Iconfinde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67" y="4214246"/>
              <a:ext cx="1215076" cy="1215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3" name="Straight Arrow Connector 18"/>
            <p:cNvCxnSpPr/>
            <p:nvPr/>
          </p:nvCxnSpPr>
          <p:spPr>
            <a:xfrm flipV="1">
              <a:off x="3948151" y="3135046"/>
              <a:ext cx="902153" cy="141594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19"/>
            <p:cNvSpPr txBox="1"/>
            <p:nvPr/>
          </p:nvSpPr>
          <p:spPr>
            <a:xfrm rot="18054962">
              <a:off x="3651062" y="3425385"/>
              <a:ext cx="1205779" cy="201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②</a:t>
              </a:r>
              <a:r>
                <a:rPr kumimoji="1" lang="en-US" altLang="ja-JP" sz="4000" dirty="0">
                  <a:latin typeface="Perpetua" panose="02020502060401020303" pitchFamily="18" charset="77"/>
                </a:rPr>
                <a:t>Challenge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cxnSp>
          <p:nvCxnSpPr>
            <p:cNvPr id="33" name="Straight Arrow Connector 20"/>
            <p:cNvCxnSpPr/>
            <p:nvPr/>
          </p:nvCxnSpPr>
          <p:spPr>
            <a:xfrm flipH="1">
              <a:off x="4235226" y="3299935"/>
              <a:ext cx="965830" cy="142151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21"/>
            <p:cNvSpPr txBox="1"/>
            <p:nvPr/>
          </p:nvSpPr>
          <p:spPr>
            <a:xfrm rot="17997491">
              <a:off x="4150136" y="3678228"/>
              <a:ext cx="853823" cy="201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③</a:t>
              </a:r>
              <a:r>
                <a:rPr kumimoji="1" lang="en-US" altLang="ja-JP" sz="4000" dirty="0">
                  <a:latin typeface="Perpetua" panose="02020502060401020303" pitchFamily="18" charset="77"/>
                </a:rPr>
                <a:t>Prove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sp>
          <p:nvSpPr>
            <p:cNvPr id="40" name="TextBox 22"/>
            <p:cNvSpPr txBox="1"/>
            <p:nvPr/>
          </p:nvSpPr>
          <p:spPr>
            <a:xfrm>
              <a:off x="4271089" y="4721451"/>
              <a:ext cx="875624" cy="2272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④</a:t>
              </a:r>
              <a:r>
                <a:rPr kumimoji="1" lang="en-US" altLang="ja-JP" sz="4000" dirty="0">
                  <a:latin typeface="Perpetua" panose="02020502060401020303" pitchFamily="18" charset="77"/>
                </a:rPr>
                <a:t>Verify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pic>
          <p:nvPicPr>
            <p:cNvPr id="43" name="Picture 2" descr="Auditor - Free professions and jobs icons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7763" y="4721451"/>
              <a:ext cx="517463" cy="517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Box 24"/>
            <p:cNvSpPr txBox="1"/>
            <p:nvPr/>
          </p:nvSpPr>
          <p:spPr>
            <a:xfrm rot="3425555">
              <a:off x="2546286" y="3490788"/>
              <a:ext cx="1094723" cy="376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①</a:t>
              </a:r>
              <a:r>
                <a:rPr kumimoji="1" lang="en-US" altLang="ja-JP" sz="4000" dirty="0">
                  <a:latin typeface="Perpetua" panose="02020502060401020303" pitchFamily="18" charset="77"/>
                </a:rPr>
                <a:t>Auditing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  <a:p>
              <a:r>
                <a:rPr kumimoji="1" lang="en-US" altLang="zh-CN" sz="4000" dirty="0">
                  <a:latin typeface="Perpetua" panose="02020502060401020303" pitchFamily="18" charset="77"/>
                </a:rPr>
                <a:t>delegation</a:t>
              </a:r>
              <a:endParaRPr kumimoji="1" lang="en-US" altLang="zh-CN" sz="4000" dirty="0">
                <a:latin typeface="Perpetua" panose="02020502060401020303" pitchFamily="18" charset="77"/>
              </a:endParaRPr>
            </a:p>
          </p:txBody>
        </p:sp>
        <p:cxnSp>
          <p:nvCxnSpPr>
            <p:cNvPr id="45" name="Straight Arrow Connector 25"/>
            <p:cNvCxnSpPr/>
            <p:nvPr/>
          </p:nvCxnSpPr>
          <p:spPr>
            <a:xfrm>
              <a:off x="2596079" y="3247405"/>
              <a:ext cx="1030614" cy="1574379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lg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26"/>
            <p:cNvCxnSpPr/>
            <p:nvPr/>
          </p:nvCxnSpPr>
          <p:spPr>
            <a:xfrm flipH="1">
              <a:off x="1695486" y="5090783"/>
              <a:ext cx="189049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27"/>
            <p:cNvSpPr txBox="1"/>
            <p:nvPr/>
          </p:nvSpPr>
          <p:spPr>
            <a:xfrm>
              <a:off x="2095232" y="4674546"/>
              <a:ext cx="694421" cy="2272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⑤</a:t>
              </a:r>
              <a:r>
                <a:rPr kumimoji="1" lang="en-US" altLang="ja-JP" sz="4000" dirty="0">
                  <a:latin typeface="Perpetua" panose="02020502060401020303" pitchFamily="18" charset="77"/>
                </a:rPr>
                <a:t>Log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sp>
          <p:nvSpPr>
            <p:cNvPr id="49" name="TextBox 28"/>
            <p:cNvSpPr txBox="1"/>
            <p:nvPr/>
          </p:nvSpPr>
          <p:spPr>
            <a:xfrm>
              <a:off x="3777430" y="5297993"/>
              <a:ext cx="365741" cy="1978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r>
                <a:rPr kumimoji="1" lang="en-US" altLang="ja-JP" sz="4000" dirty="0">
                  <a:latin typeface="Perpetua" panose="02020502060401020303" pitchFamily="18" charset="77"/>
                </a:rPr>
                <a:t>TPA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cxnSp>
          <p:nvCxnSpPr>
            <p:cNvPr id="50" name="Straight Arrow Connector 30"/>
            <p:cNvCxnSpPr/>
            <p:nvPr/>
          </p:nvCxnSpPr>
          <p:spPr>
            <a:xfrm flipV="1">
              <a:off x="1336250" y="2966271"/>
              <a:ext cx="817551" cy="1247975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31"/>
            <p:cNvSpPr txBox="1"/>
            <p:nvPr/>
          </p:nvSpPr>
          <p:spPr>
            <a:xfrm>
              <a:off x="65415" y="3229880"/>
              <a:ext cx="907428" cy="2272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⑥</a:t>
              </a:r>
              <a:r>
                <a:rPr kumimoji="1" lang="en-US" altLang="zh-CN" sz="4000" dirty="0">
                  <a:latin typeface="Perpetua" panose="02020502060401020303" pitchFamily="18" charset="77"/>
                </a:rPr>
                <a:t>Check</a:t>
              </a:r>
              <a:endParaRPr kumimoji="1" lang="en-US" altLang="zh-CN" sz="4000" dirty="0">
                <a:latin typeface="Perpetua" panose="02020502060401020303" pitchFamily="18" charset="77"/>
              </a:endParaRPr>
            </a:p>
          </p:txBody>
        </p:sp>
        <p:pic>
          <p:nvPicPr>
            <p:cNvPr id="20484" name="Picture 4" descr="Smart contract Computer Icons Ethereum Solidity, symbol, angle, text png |  PNGEg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E7E7E6"/>
                </a:clrFrom>
                <a:clrTo>
                  <a:srgbClr val="E7E7E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940" y="3940757"/>
              <a:ext cx="522115" cy="522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TextBox 40"/>
            <p:cNvSpPr txBox="1"/>
            <p:nvPr/>
          </p:nvSpPr>
          <p:spPr>
            <a:xfrm>
              <a:off x="208270" y="5363362"/>
              <a:ext cx="1956754" cy="1978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r>
                <a:rPr kumimoji="1" lang="en-US" altLang="ja-JP" sz="4000" dirty="0">
                  <a:latin typeface="Perpetua" panose="02020502060401020303" pitchFamily="18" charset="77"/>
                </a:rPr>
                <a:t>Consortium blockchain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sp>
          <p:nvSpPr>
            <p:cNvPr id="54" name="TextBox 41"/>
            <p:cNvSpPr txBox="1"/>
            <p:nvPr/>
          </p:nvSpPr>
          <p:spPr>
            <a:xfrm>
              <a:off x="217922" y="3518214"/>
              <a:ext cx="687689" cy="2466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r>
                <a:rPr kumimoji="1" lang="en-US" altLang="ja-JP" sz="4000" dirty="0">
                  <a:latin typeface="Perpetua" panose="02020502060401020303" pitchFamily="18" charset="77"/>
                </a:rPr>
                <a:t>Smart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  <a:p>
              <a:pPr>
                <a:lnSpc>
                  <a:spcPts val="1185"/>
                </a:lnSpc>
              </a:pPr>
              <a:r>
                <a:rPr kumimoji="1" lang="en-US" altLang="ja-JP" sz="4000" dirty="0">
                  <a:latin typeface="Perpetua" panose="02020502060401020303" pitchFamily="18" charset="77"/>
                </a:rPr>
                <a:t>contract</a:t>
              </a:r>
              <a:endParaRPr kumimoji="1" lang="en-US" altLang="ja-JP" sz="4000" dirty="0">
                <a:latin typeface="Perpetua" panose="02020502060401020303" pitchFamily="18" charset="77"/>
              </a:endParaRPr>
            </a:p>
          </p:txBody>
        </p:sp>
        <p:sp>
          <p:nvSpPr>
            <p:cNvPr id="56" name="TextBox 42"/>
            <p:cNvSpPr txBox="1"/>
            <p:nvPr/>
          </p:nvSpPr>
          <p:spPr>
            <a:xfrm rot="18227030">
              <a:off x="1130840" y="3172650"/>
              <a:ext cx="912429" cy="201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kumimoji="1" lang="en-US" altLang="ja-JP" sz="3200" dirty="0">
                  <a:latin typeface="Perpetua" panose="02020502060401020303" pitchFamily="18" charset="77"/>
                </a:rPr>
                <a:t>⑦</a:t>
              </a:r>
              <a:r>
                <a:rPr kumimoji="1" lang="en-US" altLang="zh-CN" sz="4000" dirty="0">
                  <a:latin typeface="Perpetua" panose="02020502060401020303" pitchFamily="18" charset="77"/>
                </a:rPr>
                <a:t>Notify</a:t>
              </a:r>
              <a:endParaRPr kumimoji="1" lang="en-US" altLang="zh-CN" sz="4000" dirty="0">
                <a:latin typeface="Perpetua" panose="02020502060401020303" pitchFamily="18" charset="77"/>
              </a:endParaRPr>
            </a:p>
          </p:txBody>
        </p:sp>
        <p:sp>
          <p:nvSpPr>
            <p:cNvPr id="57" name="TextBox 43"/>
            <p:cNvSpPr txBox="1"/>
            <p:nvPr/>
          </p:nvSpPr>
          <p:spPr>
            <a:xfrm rot="18010440">
              <a:off x="4248385" y="3718384"/>
              <a:ext cx="703304" cy="201506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53000"/>
              </a:schemeClr>
            </a:solidFill>
          </p:spPr>
          <p:txBody>
            <a:bodyPr wrap="square" rtlCol="0">
              <a:spAutoFit/>
            </a:bodyPr>
            <a:p>
              <a:endParaRPr kumimoji="1" lang="ja-JP" altLang="en-US" sz="4000">
                <a:latin typeface="Perpetua" panose="02020502060401020303" pitchFamily="18" charset="77"/>
              </a:endParaRPr>
            </a:p>
          </p:txBody>
        </p:sp>
      </p:grpSp>
      <p:sp>
        <p:nvSpPr>
          <p:cNvPr id="58" name="TextBox 44"/>
          <p:cNvSpPr txBox="1"/>
          <p:nvPr/>
        </p:nvSpPr>
        <p:spPr>
          <a:xfrm>
            <a:off x="5337810" y="13274675"/>
            <a:ext cx="256711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en-US" altLang="zh-CN" sz="4800" dirty="0">
                <a:solidFill>
                  <a:schemeClr val="accent1">
                    <a:lumMod val="50000"/>
                  </a:schemeClr>
                </a:solidFill>
                <a:latin typeface="Calibri (正文)" charset="0"/>
                <a:cs typeface="Calibri (正文)" charset="0"/>
                <a:sym typeface="Muli Light"/>
              </a:rPr>
              <a:t>Consortium Blockchain -</a:t>
            </a:r>
            <a:r>
              <a:rPr kumimoji="1" lang="en-US" altLang="ja-JP" sz="4800" dirty="0">
                <a:solidFill>
                  <a:schemeClr val="accent1">
                    <a:lumMod val="50000"/>
                  </a:schemeClr>
                </a:solidFill>
                <a:latin typeface="Calibri (正文)" charset="0"/>
                <a:cs typeface="Calibri (正文)" charset="0"/>
              </a:rPr>
              <a:t>Store</a:t>
            </a:r>
            <a:r>
              <a:rPr kumimoji="1" lang="zh-CN" altLang="en-US" sz="4800" dirty="0">
                <a:solidFill>
                  <a:schemeClr val="accent1">
                    <a:lumMod val="50000"/>
                  </a:schemeClr>
                </a:solidFill>
                <a:latin typeface="Calibri (正文)" charset="0"/>
                <a:cs typeface="Calibri (正文)" charset="0"/>
              </a:rPr>
              <a:t> </a:t>
            </a:r>
            <a:r>
              <a:rPr kumimoji="1" lang="en-US" altLang="ja-JP" sz="4800" dirty="0">
                <a:solidFill>
                  <a:schemeClr val="accent1">
                    <a:lumMod val="50000"/>
                  </a:schemeClr>
                </a:solidFill>
                <a:latin typeface="Calibri (正文)" charset="0"/>
                <a:cs typeface="Calibri (正文)" charset="0"/>
              </a:rPr>
              <a:t>auditing records. </a:t>
            </a:r>
            <a:r>
              <a:rPr kumimoji="1" lang="en-US" altLang="zh-TW" sz="4800" dirty="0">
                <a:solidFill>
                  <a:schemeClr val="accent1">
                    <a:lumMod val="50000"/>
                  </a:schemeClr>
                </a:solidFill>
                <a:latin typeface="Calibri (正文)" charset="0"/>
                <a:cs typeface="Calibri (正文)" charset="0"/>
              </a:rPr>
              <a:t>Smart contract verifies the correctness.</a:t>
            </a:r>
            <a:endParaRPr kumimoji="1" lang="en-US" altLang="zh-TW" sz="4800" dirty="0">
              <a:solidFill>
                <a:schemeClr val="accent1">
                  <a:lumMod val="50000"/>
                </a:schemeClr>
              </a:solidFill>
              <a:latin typeface="Calibri (正文)" charset="0"/>
              <a:cs typeface="Calibri (正文)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800" dirty="0">
                <a:solidFill>
                  <a:schemeClr val="accent1">
                    <a:lumMod val="50000"/>
                  </a:schemeClr>
                </a:solidFill>
                <a:latin typeface="Calibri (正文)" charset="0"/>
                <a:cs typeface="Calibri (正文)" charset="0"/>
                <a:sym typeface="Muli Light"/>
              </a:rPr>
              <a:t>Prevent TPA from framing CSP - </a:t>
            </a:r>
            <a:r>
              <a:rPr kumimoji="1" lang="en-US" altLang="zh-TW" sz="4800" dirty="0">
                <a:solidFill>
                  <a:schemeClr val="accent1">
                    <a:lumMod val="50000"/>
                  </a:schemeClr>
                </a:solidFill>
                <a:latin typeface="Calibri (正文)" charset="0"/>
                <a:cs typeface="Calibri (正文)" charset="0"/>
              </a:rPr>
              <a:t>In “prove”, random number provided by CSP is added in the proof.</a:t>
            </a:r>
            <a:endParaRPr kumimoji="1" lang="ja-JP" altLang="en-US" sz="4800" dirty="0">
              <a:solidFill>
                <a:schemeClr val="accent1">
                  <a:lumMod val="50000"/>
                </a:schemeClr>
              </a:solidFill>
              <a:latin typeface="Calibri (正文)" charset="0"/>
              <a:cs typeface="Calibri (正文)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24710" y="406400"/>
            <a:ext cx="241579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Clr>
                <a:schemeClr val="tx1"/>
              </a:buClr>
            </a:pP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Security analysis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1801495" y="2993390"/>
                <a:ext cx="32132270" cy="118129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marL="685800" lvl="1" indent="-342900" fontAlgn="auto">
                  <a:lnSpc>
                    <a:spcPct val="150000"/>
                  </a:lnSpc>
                  <a:spcAft>
                    <a:spcPts val="1000"/>
                  </a:spcAft>
                  <a:buClr>
                    <a:schemeClr val="tx1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6000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Resistance </a:t>
                </a:r>
                <a:r>
                  <a:rPr lang="en-US" altLang="zh-CN" sz="60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against untrusted CSP</a:t>
                </a:r>
                <a:endParaRPr lang="en-US" altLang="zh-CN" sz="6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lvl="2" fontAlgn="auto">
                  <a:lnSpc>
                    <a:spcPct val="150000"/>
                  </a:lnSpc>
                  <a:spcAft>
                    <a:spcPts val="1000"/>
                  </a:spcAft>
                  <a:buClr>
                    <a:schemeClr val="tx1"/>
                  </a:buClr>
                </a:pPr>
                <a:r>
                  <a:rPr lang="en-US" sz="6000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An aggregate authenticator </a:t>
                </a:r>
                <a14:m>
                  <m:oMath xmlns:m="http://schemas.openxmlformats.org/officeDocument/2006/math">
                    <m:r>
                      <a:rPr lang="el-GR" sz="6000" i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l-GR" sz="6000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 </a:t>
                </a:r>
                <a:r>
                  <a:rPr lang="en-US" sz="6000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is existentially unforgeable under adaptively chosen-message attacks.</a:t>
                </a:r>
                <a:endParaRPr lang="en-US" altLang="zh-CN" sz="60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marL="685800" lvl="1" indent="-342900" fontAlgn="auto">
                  <a:lnSpc>
                    <a:spcPct val="150000"/>
                  </a:lnSpc>
                  <a:spcAft>
                    <a:spcPts val="1000"/>
                  </a:spcAft>
                  <a:buClr>
                    <a:schemeClr val="tx1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6000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Resistance </a:t>
                </a:r>
                <a:r>
                  <a:rPr lang="en-US" altLang="zh-CN" sz="60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against malicious  TPA</a:t>
                </a:r>
                <a:endParaRPr lang="en-US" altLang="zh-CN" sz="60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lvl="2" fontAlgn="auto">
                  <a:lnSpc>
                    <a:spcPct val="150000"/>
                  </a:lnSpc>
                  <a:spcAft>
                    <a:spcPts val="1000"/>
                  </a:spcAft>
                  <a:buClr>
                    <a:schemeClr val="tx1"/>
                  </a:buClr>
                </a:pPr>
                <a:r>
                  <a:rPr lang="en-US" sz="6000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Neither the malicious TPA nor the CSP can predetermine the hash values of the block generated at a future time.</a:t>
                </a:r>
                <a:r>
                  <a:rPr lang="en-US" altLang="zh-CN" sz="6000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 </a:t>
                </a:r>
                <a:endParaRPr lang="en-US" altLang="zh-CN" sz="60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lvl="2" fontAlgn="auto">
                  <a:lnSpc>
                    <a:spcPct val="150000"/>
                  </a:lnSpc>
                  <a:spcAft>
                    <a:spcPts val="1000"/>
                  </a:spcAft>
                  <a:buClr>
                    <a:schemeClr val="tx1"/>
                  </a:buClr>
                </a:pPr>
                <a:r>
                  <a:rPr lang="en-US" altLang="zh-CN" sz="6000" dirty="0">
                    <a:solidFill>
                      <a:schemeClr val="accent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The malicious TPA can not frame CSP by faking an incorrect proof. </a:t>
                </a:r>
                <a:endParaRPr lang="zh-CN" altLang="en-US" sz="60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fontAlgn="auto">
                  <a:lnSpc>
                    <a:spcPct val="150000"/>
                  </a:lnSpc>
                  <a:spcAft>
                    <a:spcPts val="1000"/>
                  </a:spcAft>
                </a:pPr>
                <a:endParaRPr lang="zh-CN" altLang="en-US" sz="6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1495" y="2993390"/>
                <a:ext cx="32132270" cy="118129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24710" y="406400"/>
            <a:ext cx="241579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Clr>
                <a:srgbClr val="DBACA5"/>
              </a:buClr>
            </a:pPr>
            <a:r>
              <a:rPr lang="en-US" altLang="zh-CN" sz="60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Communication Overhead</a:t>
            </a:r>
            <a:endParaRPr lang="en-US" altLang="zh-CN" sz="60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5" name="Table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800725" y="3144520"/>
          <a:ext cx="21318855" cy="4816475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3595370"/>
                <a:gridCol w="5020310"/>
                <a:gridCol w="12703175"/>
              </a:tblGrid>
              <a:tr h="1111250">
                <a:tc>
                  <a:txBody>
                    <a:bodyPr/>
                    <a:p>
                      <a:pPr algn="l"/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Perpetua" panose="02020502060401020303" pitchFamily="18" charset="77"/>
                        </a:rPr>
                        <a:t>Entity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erpetua" panose="02020502060401020303" pitchFamily="18" charset="77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p>
                      <a:pPr algn="l"/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Perpetua" panose="02020502060401020303" pitchFamily="18" charset="77"/>
                        </a:rPr>
                        <a:t>Phase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erpetua" panose="02020502060401020303" pitchFamily="18" charset="77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Perpetua" panose="02020502060401020303" pitchFamily="18" charset="77"/>
                        </a:rPr>
                        <a:t>Communication overhead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erpetua" panose="02020502060401020303" pitchFamily="18" charset="77"/>
                      </a:endParaRPr>
                    </a:p>
                  </a:txBody>
                  <a:tcPr marL="68580" marR="68580" marT="34290" marB="3429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234440">
                <a:tc>
                  <a:txBody>
                    <a:bodyPr/>
                    <a:p>
                      <a:pPr algn="l"/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Perpetua" panose="02020502060401020303" pitchFamily="18" charset="77"/>
                        </a:rPr>
                        <a:t>TPA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erpetua" panose="02020502060401020303" pitchFamily="18" charset="77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p>
                      <a:pPr algn="l"/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Perpetua" panose="02020502060401020303" pitchFamily="18" charset="77"/>
                        </a:rPr>
                        <a:t>Challenge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erpetua" panose="02020502060401020303" pitchFamily="18" charset="77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p>
                      <a:endParaRPr lang="zh-CN" sz="4800"/>
                    </a:p>
                  </a:txBody>
                  <a:tcPr marL="68580" marR="68580" marT="34290" marB="34290" anchor="ctr">
                    <a:blipFill>
                      <a:blip r:embed="rId2"/>
                      <a:stretch>
                        <a:fillRect l="-67762" t="-208065" r="-126" b="-311290"/>
                      </a:stretch>
                    </a:blipFill>
                  </a:tcPr>
                </a:tc>
              </a:tr>
              <a:tr h="1236345">
                <a:tc>
                  <a:txBody>
                    <a:bodyPr/>
                    <a:p>
                      <a:pPr algn="l"/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Perpetua" panose="02020502060401020303" pitchFamily="18" charset="77"/>
                        </a:rPr>
                        <a:t>CSP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erpetua" panose="02020502060401020303" pitchFamily="18" charset="77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p>
                      <a:pPr algn="l"/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Perpetua" panose="02020502060401020303" pitchFamily="18" charset="77"/>
                        </a:rPr>
                        <a:t>Auditing proof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erpetua" panose="02020502060401020303" pitchFamily="18" charset="77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p>
                      <a:endParaRPr lang="zh-CN" sz="4800"/>
                    </a:p>
                  </a:txBody>
                  <a:tcPr marL="68580" marR="68580" marT="34290" marB="34290" anchor="ctr">
                    <a:blipFill>
                      <a:blip r:embed="rId2"/>
                      <a:stretch>
                        <a:fillRect l="-67762" t="-313115" r="-126" b="-216393"/>
                      </a:stretch>
                    </a:blipFill>
                  </a:tcPr>
                </a:tc>
              </a:tr>
              <a:tr h="1234440">
                <a:tc>
                  <a:txBody>
                    <a:bodyPr/>
                    <a:p>
                      <a:pPr algn="l"/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Perpetua" panose="02020502060401020303" pitchFamily="18" charset="77"/>
                        </a:rPr>
                        <a:t>Consortium Blockchain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erpetua" panose="02020502060401020303" pitchFamily="18" charset="77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p>
                      <a:pPr algn="l"/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Perpetua" panose="02020502060401020303" pitchFamily="18" charset="77"/>
                        </a:rPr>
                        <a:t>Storing record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erpetua" panose="02020502060401020303" pitchFamily="18" charset="77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p>
                      <a:endParaRPr lang="zh-CN" sz="4800"/>
                    </a:p>
                  </a:txBody>
                  <a:tcPr marL="68580" marR="68580" marT="34290" marB="34290" anchor="ctr">
                    <a:blipFill>
                      <a:blip r:embed="rId2"/>
                      <a:stretch>
                        <a:fillRect l="-67762" t="-225000" r="-126" b="-17857"/>
                      </a:stretch>
                    </a:blipFill>
                  </a:tcPr>
                </a:tc>
              </a:tr>
            </a:tbl>
          </a:graphicData>
        </a:graphic>
      </p:graphicFrame>
      <p:graphicFrame>
        <p:nvGraphicFramePr>
          <p:cNvPr id="6" name="Table 9"/>
          <p:cNvGraphicFramePr>
            <a:graphicFrameLocks noGrp="1"/>
          </p:cNvGraphicFramePr>
          <p:nvPr/>
        </p:nvGraphicFramePr>
        <p:xfrm>
          <a:off x="7026910" y="9453880"/>
          <a:ext cx="18865850" cy="4283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65850"/>
              </a:tblGrid>
              <a:tr h="4283710">
                <a:tc>
                  <a:txBody>
                    <a:bodyPr/>
                    <a:p>
                      <a:endParaRPr lang="zh-CN" sz="4800"/>
                    </a:p>
                  </a:txBody>
                  <a:tcPr marL="68580" marR="68580" marT="34290" marB="34290">
                    <a:blipFill>
                      <a:blip r:embed="rId3"/>
                      <a:stretch>
                        <a:fillRect l="-93" t="-1908" r="-185" b="-8015"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24710" y="406400"/>
            <a:ext cx="241579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Clr>
                <a:srgbClr val="DBACA5"/>
              </a:buClr>
            </a:pPr>
            <a:r>
              <a:rPr lang="en-US" altLang="zh-CN" sz="60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Computation Overhead</a:t>
            </a:r>
            <a:endParaRPr lang="en-US" altLang="zh-CN" sz="60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73900" y="5257800"/>
            <a:ext cx="9364980" cy="85610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784845" y="4427833"/>
            <a:ext cx="7767955" cy="829945"/>
          </a:xfrm>
          <a:prstGeom prst="rect">
            <a:avLst/>
          </a:prstGeom>
          <a:solidFill>
            <a:schemeClr val="bg2">
              <a:lumMod val="90000"/>
              <a:alpha val="33000"/>
            </a:schemeClr>
          </a:solidFill>
        </p:spPr>
        <p:txBody>
          <a:bodyPr wrap="none">
            <a:spAutoFit/>
          </a:bodyPr>
          <a:p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cs typeface="+mn-lt"/>
              </a:rPr>
              <a:t>Computation costs on the user</a:t>
            </a:r>
            <a:endParaRPr lang="en-US" altLang="zh-CN" sz="4800" dirty="0">
              <a:solidFill>
                <a:schemeClr val="accent1">
                  <a:lumMod val="50000"/>
                </a:schemeClr>
              </a:solidFill>
              <a:cs typeface="+mn-lt"/>
            </a:endParaRPr>
          </a:p>
        </p:txBody>
      </p:sp>
      <p:sp>
        <p:nvSpPr>
          <p:cNvPr id="10" name="矩形 7"/>
          <p:cNvSpPr/>
          <p:nvPr/>
        </p:nvSpPr>
        <p:spPr>
          <a:xfrm>
            <a:off x="7738110" y="4492625"/>
            <a:ext cx="7233920" cy="768350"/>
          </a:xfrm>
          <a:prstGeom prst="rect">
            <a:avLst/>
          </a:prstGeom>
          <a:solidFill>
            <a:schemeClr val="bg2">
              <a:lumMod val="90000"/>
              <a:alpha val="33000"/>
            </a:schemeClr>
          </a:solidFill>
        </p:spPr>
        <p:txBody>
          <a:bodyPr wrap="square">
            <a:spAutoFit/>
          </a:bodyPr>
          <a:p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  <a:cs typeface="+mn-lt"/>
              </a:rPr>
              <a:t>Computation costs on the TPA</a:t>
            </a:r>
            <a:endParaRPr lang="en-US" altLang="zh-CN" sz="4400" dirty="0">
              <a:solidFill>
                <a:schemeClr val="accent1">
                  <a:lumMod val="50000"/>
                </a:schemeClr>
              </a:solidFill>
              <a:cs typeface="+mn-lt"/>
            </a:endParaRPr>
          </a:p>
        </p:txBody>
      </p:sp>
      <p:pic>
        <p:nvPicPr>
          <p:cNvPr id="24" name="Picture 23" descr="Chart, line chart&#10;&#10;Description automatically generated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7285" y="5257800"/>
            <a:ext cx="12473305" cy="855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0725785" y="5504815"/>
            <a:ext cx="10213975" cy="40297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en-US" altLang="zh-CN" sz="7110" b="1">
                <a:solidFill>
                  <a:schemeClr val="bg1"/>
                </a:solidFill>
              </a:rPr>
              <a:t>01. </a:t>
            </a:r>
            <a:r>
              <a:rPr lang="zh-CN" altLang="en-US" sz="710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零信任与区块链</a:t>
            </a:r>
            <a:endParaRPr lang="zh-CN" altLang="en-US" sz="7110" b="1">
              <a:solidFill>
                <a:schemeClr val="bg1"/>
              </a:solidFill>
            </a:endParaRPr>
          </a:p>
          <a:p>
            <a:pPr>
              <a:lnSpc>
                <a:spcPct val="180000"/>
              </a:lnSpc>
            </a:pPr>
            <a:r>
              <a:rPr lang="en-US" altLang="zh-CN" sz="7110" b="1">
                <a:solidFill>
                  <a:schemeClr val="bg1"/>
                </a:solidFill>
              </a:rPr>
              <a:t>02. </a:t>
            </a:r>
            <a:r>
              <a:rPr lang="zh-CN" altLang="en-US" sz="710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区块链赋能零信任</a:t>
            </a:r>
            <a:endParaRPr lang="zh-CN" altLang="en-US" sz="710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 descr="加利恩&lt;strong&gt;帆船&lt;/strong&gt; - 维基百科，自由的百科全书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3405" y="9661525"/>
            <a:ext cx="10991215" cy="5679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860530" y="11400790"/>
            <a:ext cx="984186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大航海时代</a:t>
            </a:r>
            <a:endParaRPr lang="zh-CN" altLang="en-US" sz="80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8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24710" y="406400"/>
            <a:ext cx="241579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Clr>
                <a:srgbClr val="DBACA5"/>
              </a:buClr>
            </a:pPr>
            <a:r>
              <a:rPr lang="en-US" altLang="zh-CN" sz="6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  <a:sym typeface="+mn-ea"/>
              </a:rPr>
              <a:t>Blockchain</a:t>
            </a:r>
            <a:r>
              <a:rPr lang="zh-CN" altLang="en-US" sz="6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6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  <a:sym typeface="+mn-ea"/>
              </a:rPr>
              <a:t>Performance</a:t>
            </a:r>
            <a:r>
              <a:rPr lang="zh-CN" altLang="en-US" sz="6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6000" b="1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  <a:sym typeface="+mn-ea"/>
              </a:rPr>
              <a:t>Evaluation</a:t>
            </a:r>
            <a:endParaRPr lang="en-US" altLang="zh-CN" sz="6000" b="1" dirty="0">
              <a:solidFill>
                <a:schemeClr val="bg1"/>
              </a:solidFill>
              <a:latin typeface="+mn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54090" y="4269740"/>
            <a:ext cx="22204680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cs typeface="+mn-lt"/>
              </a:rPr>
              <a:t>The comparison between public blockchain and consortium blockchain in creating blocks.</a:t>
            </a:r>
            <a:endParaRPr lang="en-US" altLang="zh-CN" sz="4800" dirty="0">
              <a:solidFill>
                <a:schemeClr val="accent1">
                  <a:lumMod val="50000"/>
                </a:schemeClr>
              </a:solidFill>
              <a:cs typeface="+mn-lt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447405" y="6249035"/>
          <a:ext cx="16460470" cy="7093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27040"/>
                <a:gridCol w="5252720"/>
                <a:gridCol w="5680710"/>
              </a:tblGrid>
              <a:tr h="2165350">
                <a:tc>
                  <a:txBody>
                    <a:bodyPr/>
                    <a:p>
                      <a:endParaRPr kumimoji="1" lang="ja-JP" altLang="en-US" sz="480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Public</a:t>
                      </a:r>
                      <a:r>
                        <a:rPr kumimoji="1" lang="zh-CN" altLang="en-US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 </a:t>
                      </a:r>
                      <a:r>
                        <a:rPr kumimoji="1" lang="en-US" altLang="zh-CN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Blockchain</a:t>
                      </a:r>
                      <a:r>
                        <a:rPr kumimoji="1" lang="zh-CN" altLang="en-US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 </a:t>
                      </a:r>
                      <a:endParaRPr kumimoji="1" lang="en-US" altLang="zh-CN" sz="4800" dirty="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  <a:p>
                      <a:r>
                        <a:rPr kumimoji="1" lang="zh-CN" altLang="en-US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（</a:t>
                      </a:r>
                      <a:r>
                        <a:rPr kumimoji="1" lang="en-US" altLang="zh-CN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CVPVA</a:t>
                      </a:r>
                      <a:r>
                        <a:rPr kumimoji="1" lang="zh-CN" altLang="en-US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）</a:t>
                      </a:r>
                      <a:endParaRPr kumimoji="1" lang="zh-CN" altLang="en-US" sz="4800" dirty="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Consortium blockchain (CBPIV)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</a:txBody>
                  <a:tcPr marL="68580" marR="68580" marT="34290" marB="34290"/>
                </a:tc>
              </a:tr>
              <a:tr h="1656715">
                <a:tc>
                  <a:txBody>
                    <a:bodyPr/>
                    <a:p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Consensus mechanism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Proof of Work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PBFT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</a:txBody>
                  <a:tcPr marL="68580" marR="68580" marT="34290" marB="34290"/>
                </a:tc>
              </a:tr>
              <a:tr h="1465580">
                <a:tc>
                  <a:txBody>
                    <a:bodyPr/>
                    <a:p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Average Block Time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13.42s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1.8s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</a:txBody>
                  <a:tcPr marL="68580" marR="68580" marT="34290" marB="34290"/>
                </a:tc>
              </a:tr>
              <a:tr h="1805940">
                <a:tc>
                  <a:txBody>
                    <a:bodyPr/>
                    <a:p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Transaction Per Second(TPS)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3.18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r>
                        <a:rPr kumimoji="1" lang="en-US" altLang="ja-JP" sz="4800" dirty="0">
                          <a:solidFill>
                            <a:schemeClr val="accent1">
                              <a:lumMod val="50000"/>
                            </a:schemeClr>
                          </a:solidFill>
                          <a:cs typeface="+mn-lt"/>
                        </a:rPr>
                        <a:t>57</a:t>
                      </a:r>
                      <a:endParaRPr kumimoji="1" lang="en-US" altLang="ja-JP" sz="4800" dirty="0">
                        <a:solidFill>
                          <a:schemeClr val="accent1">
                            <a:lumMod val="50000"/>
                          </a:schemeClr>
                        </a:solidFill>
                        <a:cs typeface="+mn-lt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24710" y="406400"/>
            <a:ext cx="241579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Clr>
                <a:srgbClr val="DBACA5"/>
              </a:buClr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总结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2171065" y="3729355"/>
            <a:ext cx="23103205" cy="4476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6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注重零信任与区块链与工业物联网的创新与演进规律</a:t>
            </a:r>
            <a:endParaRPr lang="en-US" altLang="zh-CN" sz="66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区块链赋能零信任</a:t>
            </a:r>
            <a:endParaRPr lang="en-US" altLang="zh-CN" sz="66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66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6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endParaRPr lang="zh-CN" altLang="en-US" sz="66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加利恩&lt;strong&gt;帆船&lt;/strong&gt; - 维基百科，自由的百科全书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00" y="8206105"/>
            <a:ext cx="10991215" cy="5679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lQDPJxalGZBEi07NDdfNHsKw5O1VSk34IrkDD5DfUsChAA_7874_35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0"/>
            <a:ext cx="36013390" cy="16199485"/>
          </a:xfrm>
          <a:prstGeom prst="rect">
            <a:avLst/>
          </a:prstGeom>
        </p:spPr>
      </p:pic>
      <p:pic>
        <p:nvPicPr>
          <p:cNvPr id="16" name="图片 15" descr="5fc8158285a46f39ec504f6a25f3e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6705" y="1734185"/>
            <a:ext cx="12890500" cy="1403921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/>
        </p:nvSpPr>
        <p:spPr>
          <a:xfrm>
            <a:off x="3707084" y="5354790"/>
            <a:ext cx="14107897" cy="3355099"/>
          </a:xfrm>
          <a:prstGeom prst="rect">
            <a:avLst/>
          </a:prstGeom>
        </p:spPr>
        <p:txBody>
          <a:bodyPr vert="horz" lIns="80000" tIns="41600" rIns="80000" bIns="41600" rtlCol="0" anchor="b" anchorCtr="0">
            <a:noAutofit/>
          </a:bodyPr>
          <a:lstStyle>
            <a:lvl1pPr algn="l" defTabSz="192024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924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altLang="zh-CN" sz="1475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THANK YOU !</a:t>
            </a:r>
            <a:endParaRPr lang="en-US" altLang="zh-CN" sz="1475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 descr="lQLPJxalGk0254PNB7PNHl-wnlTY0IIOQz0DD5IVDQBaAA_7775_19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575" y="913765"/>
            <a:ext cx="4514850" cy="1144270"/>
          </a:xfrm>
          <a:prstGeom prst="rect">
            <a:avLst/>
          </a:prstGeom>
          <a:ln>
            <a:noFill/>
          </a:ln>
        </p:spPr>
      </p:pic>
      <p:pic>
        <p:nvPicPr>
          <p:cNvPr id="3" name="图片 2" descr="lQLPJxalJZNFeIjNDIXNM6iw6ALkNq7YiQUDD6SNakBvAA_13224_32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4605" y="909955"/>
            <a:ext cx="4633595" cy="1123315"/>
          </a:xfrm>
          <a:prstGeom prst="rect">
            <a:avLst/>
          </a:prstGeom>
        </p:spPr>
      </p:pic>
      <p:pic>
        <p:nvPicPr>
          <p:cNvPr id="6" name="图片 5" descr="lQLPJxalGZBEilfNAmTNDKGwYz7Kt90s8f0DD5DfVUBCAA_3233_6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65710" y="13381990"/>
            <a:ext cx="9574530" cy="18148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612130" y="6899910"/>
            <a:ext cx="1822831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5000" b="1">
                <a:solidFill>
                  <a:schemeClr val="bg1"/>
                </a:solidFill>
                <a:sym typeface="+mn-ea"/>
              </a:rPr>
              <a:t>01. </a:t>
            </a:r>
            <a:r>
              <a:rPr lang="zh-CN" altLang="en-US" sz="1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零信任与区块链</a:t>
            </a:r>
            <a:endParaRPr lang="zh-CN" sz="15000" b="1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83130" y="0"/>
            <a:ext cx="324675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dist">
              <a:lnSpc>
                <a:spcPct val="150000"/>
              </a:lnSpc>
              <a:buClrTx/>
              <a:buSzTx/>
              <a:buFontTx/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零信任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2414905" y="5168265"/>
            <a:ext cx="10192385" cy="4439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48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零信任是一种网络安全防护理念和机制，零信任默认</a:t>
            </a:r>
            <a:r>
              <a:rPr lang="zh-CN" altLang="zh-CN" sz="4800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不信任企业网络内外</a:t>
            </a:r>
            <a:r>
              <a:rPr lang="zh-CN" altLang="zh-CN" sz="48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的任何人、设备和系统，基于</a:t>
            </a:r>
            <a:r>
              <a:rPr lang="zh-CN" altLang="zh-CN" sz="4800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身份认证和授权</a:t>
            </a:r>
            <a:r>
              <a:rPr lang="zh-CN" altLang="zh-CN" sz="48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重新构建访问控制的信任基础，从而确保</a:t>
            </a:r>
            <a:r>
              <a:rPr lang="zh-CN" altLang="zh-CN" sz="4800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身份可信、设备可信、应用可信和链路可信</a:t>
            </a:r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--</a:t>
            </a:r>
            <a:r>
              <a:rPr lang="zh-CN" altLang="en-US" sz="4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持续验证，永不信任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 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0" name="Picture 2" descr="查看源图像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8010" y="4736465"/>
            <a:ext cx="19011900" cy="853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83130" y="0"/>
            <a:ext cx="821055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dist">
              <a:lnSpc>
                <a:spcPct val="150000"/>
              </a:lnSpc>
              <a:buClrTx/>
              <a:buSzTx/>
              <a:buFontTx/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零信任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--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一种架构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26" name="Picture 2" descr="查看源图像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230" y="2539365"/>
            <a:ext cx="19132550" cy="12472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3285490" y="15522575"/>
            <a:ext cx="5225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Source: others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33890" y="2392680"/>
            <a:ext cx="136429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9300"/>
                </a:solidFill>
              </a:rPr>
              <a:t>软件定义边界</a:t>
            </a:r>
            <a:endParaRPr lang="zh-CN" altLang="en-US" sz="6000" b="1">
              <a:solidFill>
                <a:srgbClr val="FF9300"/>
              </a:solidFill>
            </a:endParaRPr>
          </a:p>
          <a:p>
            <a:r>
              <a:rPr lang="zh-CN" altLang="en-US" sz="6000" b="1">
                <a:solidFill>
                  <a:srgbClr val="FF9300"/>
                </a:solidFill>
              </a:rPr>
              <a:t>(</a:t>
            </a:r>
            <a:r>
              <a:rPr lang="en-US" altLang="zh-CN" sz="6000" b="1">
                <a:solidFill>
                  <a:srgbClr val="FF9300"/>
                </a:solidFill>
              </a:rPr>
              <a:t>SDP</a:t>
            </a:r>
            <a:r>
              <a:rPr lang="zh-CN" altLang="en-US" sz="6000" b="1">
                <a:solidFill>
                  <a:srgbClr val="FF9300"/>
                </a:solidFill>
              </a:rPr>
              <a:t>：Software Defined Perimeter）</a:t>
            </a:r>
            <a:endParaRPr lang="zh-CN" altLang="en-US" sz="6000" b="1">
              <a:solidFill>
                <a:srgbClr val="FF93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5675" y="4911090"/>
            <a:ext cx="7975600" cy="102336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83130" y="0"/>
            <a:ext cx="301815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dist">
              <a:lnSpc>
                <a:spcPct val="150000"/>
              </a:lnSpc>
              <a:buClrTx/>
              <a:buSzTx/>
              <a:buFontTx/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区块链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34920" y="3041650"/>
            <a:ext cx="31099125" cy="84016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6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从科技层面来看，区块链涉及数学、密码学、互联网和计算机编程等很多科学技术问题。</a:t>
            </a:r>
            <a:endParaRPr lang="en-US" altLang="zh-CN" sz="60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6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从应用视角来看，区块链是一个分布式的共享账本和数据库，具有</a:t>
            </a:r>
            <a:r>
              <a:rPr lang="zh-CN" altLang="en-US" sz="6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去中心化、不可篡改、全程留痕、可以追溯、集体维护、公开透明</a:t>
            </a:r>
            <a:r>
              <a:rPr lang="zh-CN" altLang="en-US" sz="6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等特点。这些特点保证了</a:t>
            </a:r>
            <a:r>
              <a:rPr lang="zh-CN" altLang="en-US" sz="6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区块链的“诚实”与“透明”</a:t>
            </a:r>
            <a:r>
              <a:rPr lang="zh-CN" altLang="en-US" sz="6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，为区块链创造信任奠定基础。</a:t>
            </a:r>
            <a:endParaRPr lang="en-US" altLang="zh-CN" sz="60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6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区块链丰富的应用场景，基本上都基于区块链能够解决信息不对称问题，实现多个主体之间的协作信任与一致行动。</a:t>
            </a:r>
            <a:endParaRPr lang="zh-CN" altLang="en-US" sz="60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83130" y="0"/>
            <a:ext cx="421957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dist">
              <a:lnSpc>
                <a:spcPct val="150000"/>
              </a:lnSpc>
              <a:buClrTx/>
              <a:buSzTx/>
              <a:buFontTx/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区块链类型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76170" y="2815590"/>
            <a:ext cx="30143450" cy="111715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4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公有区块链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Public Block Chains)-- 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世界上任何个体或者团体都可以发送交易，且交易能够获得该区块链的有效确认，任何人都可以参与其共识过程。各大</a:t>
            </a:r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Bitcoins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系列的虚拟数字货币均基于公有区块链，世界上有且仅有一条该币种对应的区块链 。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4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联盟（联合、行业）区块链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Consortium Block Chains) -- 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由某个群体内部指定多个预选的节点为记账人，每个块的生成由所有的预选节点共同决定（预选节点参与共识过程），其他接入节点可以参与交易，但不过问记账过程</a:t>
            </a:r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本质上还是托管记账，只是变成分布式记账，预选节点的多少，如何决定每个块的记账者成为该区块链的主要风险点），其他任何人可以通过该区块链开放的</a:t>
            </a:r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API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进行限定查询 。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4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私有区块链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Private Block Chains) -- 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仅仅使用区块链的总账技术进行记账，可以是一个公司，也可以是个人，独享该区块链的写入权限，本链与其他的分布式存储方案没有太大区别。传统金融都是想实验尝试私有区块链，而公链的应用例如</a:t>
            </a:r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bitcoin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已经工业化，私链的应用产品还在摸索当中。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35505" y="384810"/>
            <a:ext cx="602170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区块链块链结构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7" name="组合 20"/>
          <p:cNvGrpSpPr/>
          <p:nvPr/>
        </p:nvGrpSpPr>
        <p:grpSpPr>
          <a:xfrm>
            <a:off x="7824470" y="4092575"/>
            <a:ext cx="22337395" cy="8955405"/>
            <a:chOff x="3512875" y="3040417"/>
            <a:chExt cx="5696631" cy="2326184"/>
          </a:xfrm>
          <a:solidFill>
            <a:schemeClr val="accent2">
              <a:lumMod val="75000"/>
            </a:schemeClr>
          </a:solidFill>
        </p:grpSpPr>
        <p:sp>
          <p:nvSpPr>
            <p:cNvPr id="8" name="矩形 2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5164929" y="4173060"/>
              <a:ext cx="3782382" cy="444242"/>
            </a:xfrm>
            <a:prstGeom prst="rect">
              <a:avLst/>
            </a:prstGeom>
            <a:grpFill/>
          </p:spPr>
          <p:txBody>
            <a:bodyPr wrap="square" anchor="ctr" anchorCtr="0">
              <a:noAutofit/>
            </a:bodyPr>
            <a:p>
              <a:pPr algn="ctr" defTabSz="685800">
                <a:defRPr/>
              </a:pPr>
              <a:endParaRPr lang="zh-CN" altLang="en-US" sz="1400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  <a:cs typeface="+mn-ea"/>
                <a:sym typeface="+mn-lt"/>
              </a:endParaRPr>
            </a:p>
          </p:txBody>
        </p:sp>
        <p:cxnSp>
          <p:nvCxnSpPr>
            <p:cNvPr id="10" name="连接符: 肘形 22"/>
            <p:cNvCxnSpPr/>
            <p:nvPr/>
          </p:nvCxnSpPr>
          <p:spPr>
            <a:xfrm flipV="1">
              <a:off x="4455635" y="3163517"/>
              <a:ext cx="1736651" cy="1568675"/>
            </a:xfrm>
            <a:prstGeom prst="bentConnector3">
              <a:avLst/>
            </a:prstGeom>
            <a:grpFill/>
            <a:ln w="38100" cap="flat" cmpd="sng" algn="ctr">
              <a:solidFill>
                <a:schemeClr val="tx1">
                  <a:lumMod val="5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11" name="矩形 26"/>
            <p:cNvSpPr/>
            <p:nvPr/>
          </p:nvSpPr>
          <p:spPr>
            <a:xfrm>
              <a:off x="3512876" y="4097783"/>
              <a:ext cx="1049079" cy="1268818"/>
            </a:xfrm>
            <a:prstGeom prst="rect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 defTabSz="514350">
                <a:defRPr/>
              </a:pPr>
              <a:r>
                <a:rPr lang="en-US" altLang="zh-CN" sz="2800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data</a:t>
              </a:r>
              <a:endParaRPr lang="en-US" altLang="zh-CN" sz="2800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矩形 27"/>
            <p:cNvSpPr/>
            <p:nvPr/>
          </p:nvSpPr>
          <p:spPr>
            <a:xfrm>
              <a:off x="3512875" y="3792982"/>
              <a:ext cx="1049079" cy="311300"/>
            </a:xfrm>
            <a:prstGeom prst="rect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 defTabSz="514350">
                <a:defRPr/>
              </a:pPr>
              <a:r>
                <a:rPr lang="en-US" altLang="zh-CN" sz="2800" kern="0" dirty="0" err="1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Prev</a:t>
              </a:r>
              <a:r>
                <a:rPr lang="en-US" altLang="zh-CN" sz="2800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: H( )</a:t>
              </a:r>
              <a:endParaRPr lang="en-US" altLang="zh-CN" sz="2800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" name="矩形 28"/>
            <p:cNvSpPr/>
            <p:nvPr/>
          </p:nvSpPr>
          <p:spPr>
            <a:xfrm>
              <a:off x="5423202" y="4097783"/>
              <a:ext cx="1049079" cy="1268818"/>
            </a:xfrm>
            <a:prstGeom prst="rect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 defTabSz="514350">
                <a:defRPr/>
              </a:pPr>
              <a:r>
                <a:rPr lang="en-US" altLang="zh-CN" sz="2800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data</a:t>
              </a:r>
              <a:endParaRPr lang="en-US" altLang="zh-CN" sz="2800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" name="矩形 29"/>
            <p:cNvSpPr/>
            <p:nvPr/>
          </p:nvSpPr>
          <p:spPr>
            <a:xfrm>
              <a:off x="5423201" y="3792982"/>
              <a:ext cx="1049079" cy="311300"/>
            </a:xfrm>
            <a:prstGeom prst="rect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 defTabSz="514350">
                <a:defRPr/>
              </a:pPr>
              <a:r>
                <a:rPr lang="en-US" altLang="zh-CN" sz="2800" kern="0" dirty="0" err="1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Prev</a:t>
              </a:r>
              <a:r>
                <a:rPr lang="en-US" altLang="zh-CN" sz="2800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: H( )</a:t>
              </a:r>
              <a:endParaRPr lang="en-US" altLang="zh-CN" sz="2800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6" name="直接箭头连接符 27"/>
            <p:cNvCxnSpPr/>
            <p:nvPr/>
          </p:nvCxnSpPr>
          <p:spPr>
            <a:xfrm>
              <a:off x="6192286" y="3163517"/>
              <a:ext cx="0" cy="728702"/>
            </a:xfrm>
            <a:prstGeom prst="straightConnector1">
              <a:avLst/>
            </a:prstGeom>
            <a:grpFill/>
            <a:ln w="38100" cap="flat" cmpd="sng" algn="ctr">
              <a:solidFill>
                <a:schemeClr val="tx1">
                  <a:lumMod val="50000"/>
                </a:scheme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6" name="连接符: 肘形 28"/>
            <p:cNvCxnSpPr/>
            <p:nvPr/>
          </p:nvCxnSpPr>
          <p:spPr>
            <a:xfrm flipV="1">
              <a:off x="6436830" y="3163517"/>
              <a:ext cx="1736651" cy="1568675"/>
            </a:xfrm>
            <a:prstGeom prst="bentConnector3">
              <a:avLst/>
            </a:prstGeom>
            <a:grpFill/>
            <a:ln w="38100" cap="flat" cmpd="sng" algn="ctr">
              <a:solidFill>
                <a:schemeClr val="tx1">
                  <a:lumMod val="5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9" name="矩形 32"/>
            <p:cNvSpPr/>
            <p:nvPr/>
          </p:nvSpPr>
          <p:spPr>
            <a:xfrm>
              <a:off x="7404397" y="4097783"/>
              <a:ext cx="1049079" cy="1268818"/>
            </a:xfrm>
            <a:prstGeom prst="rect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 defTabSz="514350">
                <a:defRPr/>
              </a:pPr>
              <a:r>
                <a:rPr lang="en-US" altLang="zh-CN" sz="2800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data</a:t>
              </a:r>
              <a:endParaRPr lang="en-US" altLang="zh-CN" sz="2800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矩形 33"/>
            <p:cNvSpPr/>
            <p:nvPr/>
          </p:nvSpPr>
          <p:spPr>
            <a:xfrm>
              <a:off x="7404396" y="3792982"/>
              <a:ext cx="1049079" cy="311300"/>
            </a:xfrm>
            <a:prstGeom prst="rect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 defTabSz="514350">
                <a:defRPr/>
              </a:pPr>
              <a:r>
                <a:rPr lang="en-US" altLang="zh-CN" sz="2800" kern="0" dirty="0" err="1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Prev</a:t>
              </a:r>
              <a:r>
                <a:rPr lang="en-US" altLang="zh-CN" sz="2800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: H( )</a:t>
              </a:r>
              <a:endParaRPr lang="en-US" altLang="zh-CN" sz="2800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20" name="直接箭头连接符 31"/>
            <p:cNvCxnSpPr/>
            <p:nvPr/>
          </p:nvCxnSpPr>
          <p:spPr>
            <a:xfrm>
              <a:off x="8173481" y="3163517"/>
              <a:ext cx="0" cy="728702"/>
            </a:xfrm>
            <a:prstGeom prst="straightConnector1">
              <a:avLst/>
            </a:prstGeom>
            <a:grpFill/>
            <a:ln w="38100" cap="flat" cmpd="sng" algn="ctr">
              <a:solidFill>
                <a:schemeClr val="tx1">
                  <a:lumMod val="50000"/>
                </a:scheme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1" name="文本框 35"/>
            <p:cNvSpPr txBox="1"/>
            <p:nvPr/>
          </p:nvSpPr>
          <p:spPr>
            <a:xfrm>
              <a:off x="8564165" y="3040417"/>
              <a:ext cx="645341" cy="13558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pPr defTabSz="514350"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H( )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2" name="连接符: 肘形 33"/>
            <p:cNvCxnSpPr/>
            <p:nvPr/>
          </p:nvCxnSpPr>
          <p:spPr>
            <a:xfrm flipV="1">
              <a:off x="8482190" y="3355593"/>
              <a:ext cx="276442" cy="1376599"/>
            </a:xfrm>
            <a:prstGeom prst="bentConnector2">
              <a:avLst/>
            </a:prstGeom>
            <a:grpFill/>
            <a:ln w="38100" cap="flat" cmpd="sng" algn="ctr">
              <a:solidFill>
                <a:schemeClr val="tx1">
                  <a:lumMod val="50000"/>
                </a:schemeClr>
              </a:solidFill>
              <a:prstDash val="solid"/>
              <a:miter lim="800000"/>
              <a:tailEnd type="triangle"/>
            </a:ln>
            <a:effectLst/>
          </p:spPr>
        </p:cxnSp>
      </p:grpSp>
      <p:sp>
        <p:nvSpPr>
          <p:cNvPr id="23" name="箭头: 下 39"/>
          <p:cNvSpPr/>
          <p:nvPr/>
        </p:nvSpPr>
        <p:spPr>
          <a:xfrm rot="10800000">
            <a:off x="10489565" y="5501640"/>
            <a:ext cx="778510" cy="1318895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>
              <a:defRPr/>
            </a:pPr>
            <a:endParaRPr lang="zh-CN" altLang="en-US" sz="160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4" name="文本框 40"/>
          <p:cNvSpPr txBox="1"/>
          <p:nvPr/>
        </p:nvSpPr>
        <p:spPr>
          <a:xfrm>
            <a:off x="9996170" y="4702810"/>
            <a:ext cx="1765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685800">
              <a:defRPr/>
            </a:pP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区块头</a:t>
            </a:r>
            <a:endParaRPr lang="zh-CN" altLang="en-US" sz="36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箭头: 下 41"/>
          <p:cNvSpPr/>
          <p:nvPr/>
        </p:nvSpPr>
        <p:spPr>
          <a:xfrm rot="16200000" flipH="1">
            <a:off x="27588210" y="11334115"/>
            <a:ext cx="932180" cy="1489075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>
              <a:defRPr/>
            </a:pPr>
            <a:endParaRPr lang="zh-CN" altLang="en-US" sz="160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6" name="文本框 42"/>
          <p:cNvSpPr txBox="1"/>
          <p:nvPr/>
        </p:nvSpPr>
        <p:spPr>
          <a:xfrm>
            <a:off x="28799155" y="11109960"/>
            <a:ext cx="8737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685800">
              <a:defRPr/>
            </a:pPr>
            <a:r>
              <a:rPr lang="zh-CN" altLang="en-US" sz="40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区块</a:t>
            </a:r>
            <a:endParaRPr lang="en-US" altLang="zh-CN" sz="40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85800">
              <a:defRPr/>
            </a:pPr>
            <a:r>
              <a:rPr lang="zh-CN" altLang="en-US" sz="40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身</a:t>
            </a:r>
            <a:endParaRPr lang="zh-CN" altLang="en-US" sz="40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56"/>
          <p:cNvSpPr txBox="1"/>
          <p:nvPr/>
        </p:nvSpPr>
        <p:spPr>
          <a:xfrm>
            <a:off x="16712565" y="3072130"/>
            <a:ext cx="100114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685800">
              <a:defRPr/>
            </a:pP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区块链中区块一般由块身和块头组成</a:t>
            </a:r>
            <a:endParaRPr lang="zh-CN" altLang="en-US" sz="48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44"/>
          <p:cNvSpPr/>
          <p:nvPr/>
        </p:nvSpPr>
        <p:spPr>
          <a:xfrm>
            <a:off x="23083520" y="13047980"/>
            <a:ext cx="6050915" cy="101473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p>
            <a:pPr defTabSz="685800">
              <a:lnSpc>
                <a:spcPct val="150000"/>
              </a:lnSpc>
              <a:defRPr/>
            </a:pPr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存储具体的“交易”数据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45"/>
          <p:cNvSpPr/>
          <p:nvPr/>
        </p:nvSpPr>
        <p:spPr>
          <a:xfrm>
            <a:off x="4612005" y="4092575"/>
            <a:ext cx="5045710" cy="230695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p>
            <a:pPr defTabSz="68580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存储时间戳、哈希值等参数，通过块头存储上一个区块的哈希值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2135505" y="384810"/>
            <a:ext cx="602170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区块链工作流程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3342005" y="798195"/>
          <a:ext cx="29792295" cy="8816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0" name="矩形 29"/>
          <p:cNvSpPr/>
          <p:nvPr/>
        </p:nvSpPr>
        <p:spPr>
          <a:xfrm>
            <a:off x="3906520" y="8049260"/>
            <a:ext cx="22088475" cy="6092825"/>
          </a:xfrm>
          <a:prstGeom prst="rect">
            <a:avLst/>
          </a:prstGeom>
        </p:spPr>
        <p:txBody>
          <a:bodyPr wrap="square">
            <a:spAutoFit/>
          </a:bodyPr>
          <a:p>
            <a:pPr marL="342900" indent="-342900" defTabSz="685800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发起交易，该交易可能涉及加密货币，合同，记录或其他信息；</a:t>
            </a:r>
            <a:endParaRPr lang="en-US" altLang="zh-CN" sz="48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685800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在节点的帮助下，该交易被广播到</a:t>
            </a:r>
            <a:r>
              <a:rPr lang="en-US" altLang="zh-CN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P2P</a:t>
            </a: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网络中；</a:t>
            </a:r>
            <a:endParaRPr lang="zh-CN" altLang="en-US" sz="48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685800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借助已知的算法，网络中节点验证交易的合法性和用户状态；</a:t>
            </a:r>
            <a:endParaRPr lang="en-US" altLang="zh-CN" sz="48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685800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包含该交易的新块产生后广播至全网节点，共识算法验证新块合法性；</a:t>
            </a:r>
            <a:endParaRPr lang="en-US" altLang="zh-CN" sz="48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685800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合法的新区块被添加到区块链上，从此永久不可篡改，交易完成。</a:t>
            </a:r>
            <a:endParaRPr lang="zh-CN" altLang="en-US" sz="48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cae3a912-48ba-426a-b91e-7d966a7b3553}"/>
</p:tagLst>
</file>

<file path=ppt/tags/tag2.xml><?xml version="1.0" encoding="utf-8"?>
<p:tagLst xmlns:p="http://schemas.openxmlformats.org/presentationml/2006/main">
  <p:tag name="COMMONDATA" val="eyJoZGlkIjoiNmQ3Mzc5ZTM5NTEwZjQwNjJjZGZjOWI2ZGYyNzIwOWUifQ=="/>
  <p:tag name="KSO_WPP_MARK_KEY" val="d37c3352-ce62-42e3-9b40-50f49a0d8f1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3595</Words>
  <Application>WPS 演示</Application>
  <PresentationFormat>宽屏</PresentationFormat>
  <Paragraphs>245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Times New Roman</vt:lpstr>
      <vt:lpstr>等线</vt:lpstr>
      <vt:lpstr>Calibri</vt:lpstr>
      <vt:lpstr>Arial Unicode MS</vt:lpstr>
      <vt:lpstr>Perpetua</vt:lpstr>
      <vt:lpstr>Calibri (正文)</vt:lpstr>
      <vt:lpstr>Muli Light</vt:lpstr>
      <vt:lpstr>Cambria Math</vt:lpstr>
      <vt:lpstr>MS Mincho</vt:lpstr>
      <vt:lpstr>Segoe Print</vt:lpstr>
      <vt:lpstr>MS PGothic</vt:lpstr>
      <vt:lpstr>Calibri</vt:lpstr>
      <vt:lpstr>PMingLiU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CSA</cp:lastModifiedBy>
  <cp:revision>21</cp:revision>
  <dcterms:created xsi:type="dcterms:W3CDTF">2022-09-01T06:45:00Z</dcterms:created>
  <dcterms:modified xsi:type="dcterms:W3CDTF">2022-11-01T17:26:45Z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531B9A64A25D4C2E9173C1455BDD8A92</vt:lpwstr>
  </property>
  <property fmtid="{D5CDD505-2E9C-101B-9397-08002B2CF9AE}" pid="3" name="KSOProductBuildVer">
    <vt:lpwstr>2052-11.1.0.12598</vt:lpwstr>
  </property>
</Properties>
</file>